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aleway"/>
      <p:regular r:id="rId54"/>
      <p:bold r:id="rId55"/>
      <p:italic r:id="rId56"/>
      <p:boldItalic r:id="rId57"/>
    </p:embeddedFont>
    <p:embeddedFont>
      <p:font typeface="Roboto"/>
      <p:regular r:id="rId58"/>
      <p:bold r:id="rId59"/>
      <p:italic r:id="rId60"/>
      <p:boldItalic r:id="rId61"/>
    </p:embeddedFont>
    <p:embeddedFont>
      <p:font typeface="Nunito"/>
      <p:regular r:id="rId62"/>
      <p:bold r:id="rId63"/>
      <p:italic r:id="rId64"/>
      <p:boldItalic r:id="rId65"/>
    </p:embeddedFont>
    <p:embeddedFont>
      <p:font typeface="Lato"/>
      <p:regular r:id="rId66"/>
      <p:bold r:id="rId67"/>
      <p:italic r:id="rId68"/>
      <p:boldItalic r:id="rId69"/>
    </p:embeddedFont>
    <p:embeddedFont>
      <p:font typeface="Merriweather"/>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erriweather-boldItalic.fntdata"/><Relationship Id="rId72" Type="http://schemas.openxmlformats.org/officeDocument/2006/relationships/font" Target="fonts/Merriweather-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erriweather-bold.fntdata"/><Relationship Id="rId70" Type="http://schemas.openxmlformats.org/officeDocument/2006/relationships/font" Target="fonts/Merriweather-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7.xml"/><Relationship Id="rId66" Type="http://schemas.openxmlformats.org/officeDocument/2006/relationships/font" Target="fonts/Lato-regular.fntdata"/><Relationship Id="rId21" Type="http://schemas.openxmlformats.org/officeDocument/2006/relationships/slide" Target="slides/slide16.xml"/><Relationship Id="rId65" Type="http://schemas.openxmlformats.org/officeDocument/2006/relationships/font" Target="fonts/Nunito-boldItalic.fntdata"/><Relationship Id="rId24" Type="http://schemas.openxmlformats.org/officeDocument/2006/relationships/slide" Target="slides/slide19.xml"/><Relationship Id="rId68" Type="http://schemas.openxmlformats.org/officeDocument/2006/relationships/font" Target="fonts/Lato-italic.fntdata"/><Relationship Id="rId23" Type="http://schemas.openxmlformats.org/officeDocument/2006/relationships/slide" Target="slides/slide18.xml"/><Relationship Id="rId67" Type="http://schemas.openxmlformats.org/officeDocument/2006/relationships/font" Target="fonts/Lato-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bold.fntdata"/><Relationship Id="rId10" Type="http://schemas.openxmlformats.org/officeDocument/2006/relationships/slide" Target="slides/slide5.xml"/><Relationship Id="rId54" Type="http://schemas.openxmlformats.org/officeDocument/2006/relationships/font" Target="fonts/Raleway-regular.fntdata"/><Relationship Id="rId13" Type="http://schemas.openxmlformats.org/officeDocument/2006/relationships/slide" Target="slides/slide8.xml"/><Relationship Id="rId57" Type="http://schemas.openxmlformats.org/officeDocument/2006/relationships/font" Target="fonts/Raleway-boldItalic.fntdata"/><Relationship Id="rId12" Type="http://schemas.openxmlformats.org/officeDocument/2006/relationships/slide" Target="slides/slide7.xml"/><Relationship Id="rId56" Type="http://schemas.openxmlformats.org/officeDocument/2006/relationships/font" Target="fonts/Raleway-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1c038cc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1c038cc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 charla tiene como objetivo hablar de UnitTest en Xamarin.Forms, pero es indispensable que antes cuente porque creo que es fundamental contar con UnitTest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1dd6dba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1dd6dba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1dd6dbaa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1dd6dbaa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0382fa68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0382fa68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1dd6dbaa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1dd6dbaa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1dd6dbaa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1dd6dbaa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1c038ccc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1c038ccc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Al igual que una deuda </a:t>
            </a:r>
            <a:r>
              <a:rPr lang="en-GB"/>
              <a:t>económica</a:t>
            </a:r>
            <a:r>
              <a:rPr lang="en-GB"/>
              <a:t> la deuda </a:t>
            </a:r>
            <a:r>
              <a:rPr lang="en-GB"/>
              <a:t>técnica</a:t>
            </a:r>
            <a:r>
              <a:rPr lang="en-GB"/>
              <a:t> se paga, sí la podemos aceptar por alguna fecha de entrega, pero siempre entendiendo que tarde o temprano la vamos a tener que pagar</a:t>
            </a:r>
            <a:endParaRPr/>
          </a:p>
          <a:p>
            <a:pPr indent="-317500" lvl="0" marL="457200" rtl="0" algn="l">
              <a:spcBef>
                <a:spcPts val="0"/>
              </a:spcBef>
              <a:spcAft>
                <a:spcPts val="0"/>
              </a:spcAft>
              <a:buSzPts val="1400"/>
              <a:buChar char="●"/>
            </a:pPr>
            <a:r>
              <a:rPr lang="en-GB"/>
              <a:t>Hay casos como los MVP o una POC en dónde es posible dejar esa deuda técnica</a:t>
            </a:r>
            <a:endParaRPr/>
          </a:p>
          <a:p>
            <a:pPr indent="-317500" lvl="0" marL="457200" rtl="0" algn="l">
              <a:spcBef>
                <a:spcPts val="0"/>
              </a:spcBef>
              <a:spcAft>
                <a:spcPts val="0"/>
              </a:spcAft>
              <a:buSzPts val="1400"/>
              <a:buChar char="●"/>
            </a:pPr>
            <a:r>
              <a:rPr lang="en-GB"/>
              <a:t>Mi deuda técnica la pagará otra persona o yo mismo en un tiempo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0c4a43e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0c4a43e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1c038ccc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1c038ccc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1c038ccc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1c038ccc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FFFFF"/>
                </a:highlight>
              </a:rPr>
              <a:t>Technical Debt Quadrant Colors</a:t>
            </a:r>
            <a:endParaRPr sz="1200">
              <a:highlight>
                <a:srgbClr val="FFFFFF"/>
              </a:highlight>
            </a:endParaRPr>
          </a:p>
          <a:p>
            <a:pPr indent="0" lvl="0" marL="0" rtl="0" algn="l">
              <a:lnSpc>
                <a:spcPct val="115000"/>
              </a:lnSpc>
              <a:spcBef>
                <a:spcPts val="0"/>
              </a:spcBef>
              <a:spcAft>
                <a:spcPts val="0"/>
              </a:spcAft>
              <a:buNone/>
            </a:pPr>
            <a:r>
              <a:rPr b="1" lang="en-GB" sz="1200">
                <a:highlight>
                  <a:srgbClr val="FFFFFF"/>
                </a:highlight>
              </a:rPr>
              <a:t>Reckless Accidental</a:t>
            </a:r>
            <a:r>
              <a:rPr lang="en-GB" sz="1200">
                <a:highlight>
                  <a:srgbClr val="FFFFFF"/>
                </a:highlight>
              </a:rPr>
              <a:t> debt is the least desirable, since the team has no choice about incurring it and either doesn’t recognize it or cannot correct it once it exists. This quadrant is red, because ideally the team should stop and self-improve (through training, hiring, or whatever other means is available) such that it is able to at least recognize the kind of debt it is incurring currently. At that point, at least a rational decision can be made about whether or not it is Prudent to continue to incur it.</a:t>
            </a:r>
            <a:endParaRPr sz="1200">
              <a:highlight>
                <a:srgbClr val="FFFFFF"/>
              </a:highlight>
            </a:endParaRPr>
          </a:p>
          <a:p>
            <a:pPr indent="0" lvl="0" marL="0" rtl="0" algn="l">
              <a:lnSpc>
                <a:spcPct val="115000"/>
              </a:lnSpc>
              <a:spcBef>
                <a:spcPts val="800"/>
              </a:spcBef>
              <a:spcAft>
                <a:spcPts val="0"/>
              </a:spcAft>
              <a:buNone/>
            </a:pPr>
            <a:r>
              <a:rPr b="1" lang="en-GB" sz="1200">
                <a:highlight>
                  <a:srgbClr val="FFFFFF"/>
                </a:highlight>
              </a:rPr>
              <a:t>Reckless Deliberate </a:t>
            </a:r>
            <a:r>
              <a:rPr lang="en-GB" sz="1200">
                <a:highlight>
                  <a:srgbClr val="FFFFFF"/>
                </a:highlight>
              </a:rPr>
              <a:t>debt is orange, because it is still (usually, and by definition) </a:t>
            </a:r>
            <a:r>
              <a:rPr i="1" lang="en-GB" sz="1200">
                <a:highlight>
                  <a:srgbClr val="FFFFFF"/>
                </a:highlight>
              </a:rPr>
              <a:t>reckless</a:t>
            </a:r>
            <a:r>
              <a:rPr lang="en-GB" sz="1200">
                <a:highlight>
                  <a:srgbClr val="FFFFFF"/>
                </a:highlight>
              </a:rPr>
              <a:t>. This kind of debt occurs when a team knows better, but consciously chooses to make “quick and dirty” updates to a system, usually in the name of speed. This kind of debt mainly applies to long term behavior, as opposed to when an actual, short-term deadline is looming, in which case it may be Prudent to incur debt.</a:t>
            </a:r>
            <a:endParaRPr sz="1200">
              <a:highlight>
                <a:srgbClr val="FFFFFF"/>
              </a:highlight>
            </a:endParaRPr>
          </a:p>
          <a:p>
            <a:pPr indent="0" lvl="0" marL="0" rtl="0" algn="l">
              <a:lnSpc>
                <a:spcPct val="115000"/>
              </a:lnSpc>
              <a:spcBef>
                <a:spcPts val="800"/>
              </a:spcBef>
              <a:spcAft>
                <a:spcPts val="0"/>
              </a:spcAft>
              <a:buNone/>
            </a:pPr>
            <a:r>
              <a:rPr b="1" lang="en-GB" sz="1200">
                <a:highlight>
                  <a:srgbClr val="FFFFFF"/>
                </a:highlight>
              </a:rPr>
              <a:t>Prudent Deliberate</a:t>
            </a:r>
            <a:r>
              <a:rPr lang="en-GB" sz="1200">
                <a:highlight>
                  <a:srgbClr val="FFFFFF"/>
                </a:highlight>
              </a:rPr>
              <a:t> (green) debt represents quality shortcuts made consciously by the team because of an imminent deadline. The team recognizes the issue (and most likely adds correcting it to their backlog) and its consequences, but must choose to deliver something rather than focus on quality at this time.</a:t>
            </a:r>
            <a:endParaRPr sz="1200">
              <a:highlight>
                <a:srgbClr val="FFFFFF"/>
              </a:highlight>
            </a:endParaRPr>
          </a:p>
          <a:p>
            <a:pPr indent="0" lvl="0" marL="0" rtl="0" algn="l">
              <a:lnSpc>
                <a:spcPct val="115000"/>
              </a:lnSpc>
              <a:spcBef>
                <a:spcPts val="800"/>
              </a:spcBef>
              <a:spcAft>
                <a:spcPts val="0"/>
              </a:spcAft>
              <a:buNone/>
            </a:pPr>
            <a:r>
              <a:rPr b="1" lang="en-GB" sz="1200">
                <a:highlight>
                  <a:srgbClr val="FFFFFF"/>
                </a:highlight>
              </a:rPr>
              <a:t>Prudent Accidental technical debt is blue</a:t>
            </a:r>
            <a:r>
              <a:rPr lang="en-GB" sz="1200">
                <a:highlight>
                  <a:srgbClr val="FFFFFF"/>
                </a:highlight>
              </a:rPr>
              <a:t>. It represents actual learning made by the team as work is done on a project. “Hindsight is 20/20” and frequently after completing a feature or project the team will recognize that if they had designed it differently, it might have resulted in a higher quality solution. The difference in quality between the implemented design and the ideal accounts for some accidental technical debt, because the team didn’t intentionally create it, but the team’s improved understanding of the system makes this fall into the prudent category.</a:t>
            </a:r>
            <a:endParaRPr sz="1200">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758b63de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758b63de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 importante hacerlo de a un paso a la vez, pequeños refactors. Luego ejecutar los test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1dd6dbaa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1dd6dbaa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758b63d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758b63d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usar UnitTest es cómo viajar sin cinturón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758b63de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758b63de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1c038ccc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1c038ccc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GB"/>
              <a:t>Consultar cuantos desarrollan en Xamarin?</a:t>
            </a:r>
            <a:endParaRPr/>
          </a:p>
          <a:p>
            <a:pPr indent="-317500" lvl="0" marL="457200" rtl="0" algn="l">
              <a:spcBef>
                <a:spcPts val="0"/>
              </a:spcBef>
              <a:spcAft>
                <a:spcPts val="0"/>
              </a:spcAft>
              <a:buSzPts val="1400"/>
              <a:buAutoNum type="arabicPeriod"/>
            </a:pPr>
            <a:r>
              <a:rPr lang="en-GB"/>
              <a:t>Cuántos utilizan MVVM?</a:t>
            </a:r>
            <a:endParaRPr/>
          </a:p>
          <a:p>
            <a:pPr indent="-317500" lvl="0" marL="457200" rtl="0" algn="l">
              <a:spcBef>
                <a:spcPts val="0"/>
              </a:spcBef>
              <a:spcAft>
                <a:spcPts val="0"/>
              </a:spcAft>
              <a:buSzPts val="1400"/>
              <a:buAutoNum type="arabicPeriod"/>
            </a:pPr>
            <a:r>
              <a:rPr lang="en-GB"/>
              <a:t>Cuantos aplican UnitTest?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1dd6dbaa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1dd6dbaa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15ca3ca64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15ca3ca64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15ca3ca64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15ca3ca64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15ca3ca6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15ca3ca6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15ca3ca6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15ca3ca6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2300"/>
              </a:spcBef>
              <a:spcAft>
                <a:spcPts val="0"/>
              </a:spcAft>
              <a:buNone/>
            </a:pPr>
            <a:r>
              <a:rPr b="1" lang="en-GB">
                <a:solidFill>
                  <a:srgbClr val="172B4D"/>
                </a:solidFill>
                <a:highlight>
                  <a:srgbClr val="FFFFFF"/>
                </a:highlight>
                <a:latin typeface="Roboto"/>
                <a:ea typeface="Roboto"/>
                <a:cs typeface="Roboto"/>
                <a:sym typeface="Roboto"/>
              </a:rPr>
              <a:t>Integration Test</a:t>
            </a:r>
            <a:endParaRPr b="1">
              <a:solidFill>
                <a:srgbClr val="172B4D"/>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lang="en-GB">
                <a:highlight>
                  <a:srgbClr val="FFFFFF"/>
                </a:highlight>
                <a:latin typeface="Roboto"/>
                <a:ea typeface="Roboto"/>
                <a:cs typeface="Roboto"/>
                <a:sym typeface="Roboto"/>
              </a:rPr>
              <a:t>Integration tests tend to be slower and more difficult to set up than unit tests, because they often depend on external dependencies and infrastructure.</a:t>
            </a:r>
            <a:endParaRPr>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lang="en-GB">
                <a:highlight>
                  <a:srgbClr val="FFFFFF"/>
                </a:highlight>
                <a:latin typeface="Roboto"/>
                <a:ea typeface="Roboto"/>
                <a:cs typeface="Roboto"/>
                <a:sym typeface="Roboto"/>
              </a:rPr>
              <a:t>If you can test a given scenario with a unit test, you should test it with a unit test. If you can't, then consider using an integration test.</a:t>
            </a:r>
            <a:endParaRPr>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i="1" lang="en-GB">
                <a:highlight>
                  <a:srgbClr val="FFFFFF"/>
                </a:highlight>
                <a:latin typeface="Roboto"/>
                <a:ea typeface="Roboto"/>
                <a:cs typeface="Roboto"/>
                <a:sym typeface="Roboto"/>
              </a:rPr>
              <a:t>"Unit tests ensure you are building the thing right; functional tests ensure you are building the right thing"</a:t>
            </a:r>
            <a:endParaRPr>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lang="en-GB">
                <a:highlight>
                  <a:srgbClr val="FFFFFF"/>
                </a:highlight>
                <a:latin typeface="Roboto"/>
                <a:ea typeface="Roboto"/>
                <a:cs typeface="Roboto"/>
                <a:sym typeface="Roboto"/>
              </a:rPr>
              <a:t>Un ejemplo puede ser consumir un servicio de imagenes, podemos realizar un Test con un byte[] que sea el mock de la imagen.</a:t>
            </a:r>
            <a:endParaRPr>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t/>
            </a:r>
            <a:endParaRPr>
              <a:solidFill>
                <a:srgbClr val="091E42"/>
              </a:solidFill>
              <a:highlight>
                <a:srgbClr val="FFFFFF"/>
              </a:highlight>
              <a:latin typeface="Roboto"/>
              <a:ea typeface="Roboto"/>
              <a:cs typeface="Roboto"/>
              <a:sym typeface="Roboto"/>
            </a:endParaRPr>
          </a:p>
          <a:p>
            <a:pPr indent="0" lvl="0" marL="0" rtl="0" algn="l">
              <a:lnSpc>
                <a:spcPct val="120000"/>
              </a:lnSpc>
              <a:spcBef>
                <a:spcPts val="2300"/>
              </a:spcBef>
              <a:spcAft>
                <a:spcPts val="0"/>
              </a:spcAft>
              <a:buNone/>
            </a:pPr>
            <a:r>
              <a:rPr b="1" lang="en-GB">
                <a:solidFill>
                  <a:srgbClr val="172B4D"/>
                </a:solidFill>
                <a:highlight>
                  <a:srgbClr val="FFFFFF"/>
                </a:highlight>
                <a:latin typeface="Roboto"/>
                <a:ea typeface="Roboto"/>
                <a:cs typeface="Roboto"/>
                <a:sym typeface="Roboto"/>
              </a:rPr>
              <a:t>Functional Test / UI Test</a:t>
            </a:r>
            <a:endParaRPr b="1">
              <a:solidFill>
                <a:srgbClr val="172B4D"/>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lang="en-GB">
                <a:highlight>
                  <a:srgbClr val="FFFFFF"/>
                </a:highlight>
                <a:latin typeface="Roboto"/>
                <a:ea typeface="Roboto"/>
                <a:cs typeface="Roboto"/>
                <a:sym typeface="Roboto"/>
              </a:rPr>
              <a:t>Functional tests are written from the perspective of the user, and verify the correctness of the system based on its requirements.</a:t>
            </a:r>
            <a:endParaRPr>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rPr lang="en-GB">
                <a:highlight>
                  <a:srgbClr val="FFFFFF"/>
                </a:highlight>
                <a:latin typeface="Roboto"/>
                <a:ea typeface="Roboto"/>
                <a:cs typeface="Roboto"/>
                <a:sym typeface="Roboto"/>
              </a:rPr>
              <a:t>Since functional tests operate at the system level, they may require some degree of UI automation</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15ca3ca6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15ca3ca6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D2D2D"/>
              </a:buClr>
              <a:buSzPts val="1200"/>
              <a:buFont typeface="Lato"/>
              <a:buChar char="●"/>
            </a:pPr>
            <a:r>
              <a:rPr b="1" lang="en-GB" sz="1200">
                <a:solidFill>
                  <a:srgbClr val="2D2D2D"/>
                </a:solidFill>
                <a:highlight>
                  <a:srgbClr val="FFFFFF"/>
                </a:highlight>
                <a:latin typeface="Lato"/>
                <a:ea typeface="Lato"/>
                <a:cs typeface="Lato"/>
                <a:sym typeface="Lato"/>
              </a:rPr>
              <a:t>Arrange</a:t>
            </a:r>
            <a:r>
              <a:rPr lang="en-GB" sz="1200">
                <a:solidFill>
                  <a:srgbClr val="2D2D2D"/>
                </a:solidFill>
                <a:highlight>
                  <a:srgbClr val="FFFFFF"/>
                </a:highlight>
                <a:latin typeface="Lato"/>
                <a:ea typeface="Lato"/>
                <a:cs typeface="Lato"/>
                <a:sym typeface="Lato"/>
              </a:rPr>
              <a:t> (Organizar/Inicializa) =&gt; inicializa los objetos y establece los valores de los datos que vamos a utilizar en el Test que lo contiene.</a:t>
            </a:r>
            <a:endParaRPr sz="1200">
              <a:solidFill>
                <a:srgbClr val="2D2D2D"/>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rgbClr val="2D2D2D"/>
              </a:buClr>
              <a:buSzPts val="1200"/>
              <a:buFont typeface="Lato"/>
              <a:buChar char="●"/>
            </a:pPr>
            <a:r>
              <a:rPr b="1" lang="en-GB" sz="1200">
                <a:solidFill>
                  <a:srgbClr val="2D2D2D"/>
                </a:solidFill>
                <a:highlight>
                  <a:srgbClr val="FFFFFF"/>
                </a:highlight>
                <a:latin typeface="Lato"/>
                <a:ea typeface="Lato"/>
                <a:cs typeface="Lato"/>
                <a:sym typeface="Lato"/>
              </a:rPr>
              <a:t>Act</a:t>
            </a:r>
            <a:r>
              <a:rPr lang="en-GB" sz="1200">
                <a:solidFill>
                  <a:srgbClr val="2D2D2D"/>
                </a:solidFill>
                <a:highlight>
                  <a:srgbClr val="FFFFFF"/>
                </a:highlight>
                <a:latin typeface="Lato"/>
                <a:ea typeface="Lato"/>
                <a:cs typeface="Lato"/>
                <a:sym typeface="Lato"/>
              </a:rPr>
              <a:t> (Actuar) =&gt; realiza la llamada al método a probar con los parámetros preparados para tal fin.</a:t>
            </a:r>
            <a:endParaRPr sz="1200">
              <a:solidFill>
                <a:srgbClr val="2D2D2D"/>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rgbClr val="2D2D2D"/>
              </a:buClr>
              <a:buSzPts val="1200"/>
              <a:buFont typeface="Lato"/>
              <a:buChar char="●"/>
            </a:pPr>
            <a:r>
              <a:rPr b="1" lang="en-GB" sz="1200">
                <a:solidFill>
                  <a:srgbClr val="2D2D2D"/>
                </a:solidFill>
                <a:highlight>
                  <a:srgbClr val="FFFFFF"/>
                </a:highlight>
                <a:latin typeface="Lato"/>
                <a:ea typeface="Lato"/>
                <a:cs typeface="Lato"/>
                <a:sym typeface="Lato"/>
              </a:rPr>
              <a:t>Assert</a:t>
            </a:r>
            <a:r>
              <a:rPr lang="en-GB" sz="1200">
                <a:solidFill>
                  <a:srgbClr val="2D2D2D"/>
                </a:solidFill>
                <a:highlight>
                  <a:srgbClr val="FFFFFF"/>
                </a:highlight>
                <a:latin typeface="Lato"/>
                <a:ea typeface="Lato"/>
                <a:cs typeface="Lato"/>
                <a:sym typeface="Lato"/>
              </a:rPr>
              <a:t> (Confirmar/Comprobar) =&gt; comprueba que el método de pruebas ejecutado se comporta tal y como teníamos previsto que lo hiciera.</a:t>
            </a:r>
            <a:endParaRPr sz="1200">
              <a:solidFill>
                <a:srgbClr val="2D2D2D"/>
              </a:solidFill>
              <a:highlight>
                <a:srgbClr val="FFFFFF"/>
              </a:highlight>
              <a:latin typeface="Lato"/>
              <a:ea typeface="Lato"/>
              <a:cs typeface="Lato"/>
              <a:sym typeface="Lato"/>
            </a:endParaRPr>
          </a:p>
          <a:p>
            <a:pPr indent="0" lvl="0" marL="0" rtl="0" algn="l">
              <a:spcBef>
                <a:spcPts val="30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Tengo una regla </a:t>
            </a:r>
            <a:r>
              <a:rPr lang="en-GB"/>
              <a:t>específica</a:t>
            </a:r>
            <a:r>
              <a:rPr lang="en-GB"/>
              <a:t> que intento cumplir: Si 1 persona me recomienda un libro o un lugar puede ser que lo lea o lo visite, si 2 personas me recomiendan el mismo lugar o libro investigo un poco con intención de visitar el lugar o comprar el libro. Si más de 2 personas me recomiendan el lugar o el libro, salgo a comprarlo o a visitarlo.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Uncle Bob</a:t>
            </a:r>
            <a:endParaRPr/>
          </a:p>
          <a:p>
            <a:pPr indent="-295275" lvl="0" marL="457200" rtl="0" algn="l">
              <a:spcBef>
                <a:spcPts val="0"/>
              </a:spcBef>
              <a:spcAft>
                <a:spcPts val="0"/>
              </a:spcAft>
              <a:buClr>
                <a:srgbClr val="222222"/>
              </a:buClr>
              <a:buSzPts val="1050"/>
              <a:buChar char="-"/>
            </a:pPr>
            <a:r>
              <a:rPr lang="en-GB" sz="1050">
                <a:solidFill>
                  <a:srgbClr val="222222"/>
                </a:solidFill>
                <a:highlight>
                  <a:srgbClr val="FFFFFF"/>
                </a:highlight>
              </a:rPr>
              <a:t>Clean Code</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Char char="-"/>
            </a:pPr>
            <a:r>
              <a:rPr lang="en-GB" sz="1050">
                <a:solidFill>
                  <a:srgbClr val="222222"/>
                </a:solidFill>
                <a:highlight>
                  <a:srgbClr val="FFFFFF"/>
                </a:highlight>
              </a:rPr>
              <a:t>SOLID</a:t>
            </a:r>
            <a:endParaRPr sz="1050">
              <a:solidFill>
                <a:srgbClr val="222222"/>
              </a:solidFill>
              <a:highlight>
                <a:srgbClr val="FFFFFF"/>
              </a:highlight>
            </a:endParaRPr>
          </a:p>
          <a:p>
            <a:pPr indent="0" lvl="0" marL="0" rtl="0" algn="l">
              <a:spcBef>
                <a:spcPts val="0"/>
              </a:spcBef>
              <a:spcAft>
                <a:spcPts val="0"/>
              </a:spcAft>
              <a:buNone/>
            </a:pPr>
            <a:br>
              <a:rPr lang="en-GB"/>
            </a:br>
            <a:r>
              <a:rPr lang="en-GB"/>
              <a:t>Martin Fowler</a:t>
            </a:r>
            <a:endParaRPr/>
          </a:p>
          <a:p>
            <a:pPr indent="-295275" lvl="0" marL="457200" rtl="0" algn="l">
              <a:spcBef>
                <a:spcPts val="0"/>
              </a:spcBef>
              <a:spcAft>
                <a:spcPts val="0"/>
              </a:spcAft>
              <a:buClr>
                <a:srgbClr val="222222"/>
              </a:buClr>
              <a:buSzPts val="1050"/>
              <a:buChar char="-"/>
            </a:pPr>
            <a:r>
              <a:rPr lang="en-GB" sz="1050">
                <a:solidFill>
                  <a:srgbClr val="222222"/>
                </a:solidFill>
                <a:highlight>
                  <a:srgbClr val="FFFFFF"/>
                </a:highlight>
              </a:rPr>
              <a:t>MVVM</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Char char="-"/>
            </a:pPr>
            <a:r>
              <a:rPr lang="en-GB" sz="1050">
                <a:solidFill>
                  <a:srgbClr val="222222"/>
                </a:solidFill>
                <a:highlight>
                  <a:srgbClr val="FFFFFF"/>
                </a:highlight>
              </a:rPr>
              <a:t>Dependency Injection</a:t>
            </a:r>
            <a:endParaRPr sz="1050">
              <a:solidFill>
                <a:srgbClr val="222222"/>
              </a:solidFill>
              <a:highlight>
                <a:srgbClr val="FFFFFF"/>
              </a:highlight>
            </a:endParaRPr>
          </a:p>
          <a:p>
            <a:pPr indent="0" lvl="0" marL="45720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GB"/>
              <a:t>Kent Beck</a:t>
            </a:r>
            <a:endParaRPr/>
          </a:p>
          <a:p>
            <a:pPr indent="-295275" lvl="0" marL="457200" rtl="0" algn="l">
              <a:spcBef>
                <a:spcPts val="0"/>
              </a:spcBef>
              <a:spcAft>
                <a:spcPts val="0"/>
              </a:spcAft>
              <a:buClr>
                <a:srgbClr val="222222"/>
              </a:buClr>
              <a:buSzPts val="1050"/>
              <a:buChar char="-"/>
            </a:pPr>
            <a:r>
              <a:rPr lang="en-GB" sz="1050">
                <a:solidFill>
                  <a:srgbClr val="222222"/>
                </a:solidFill>
                <a:highlight>
                  <a:srgbClr val="FFFFFF"/>
                </a:highlight>
              </a:rPr>
              <a:t>eXtreme Programming o XP</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Char char="-"/>
            </a:pPr>
            <a:r>
              <a:rPr lang="en-GB" sz="1050">
                <a:solidFill>
                  <a:srgbClr val="222222"/>
                </a:solidFill>
                <a:highlight>
                  <a:srgbClr val="FFFFFF"/>
                </a:highlight>
              </a:rPr>
              <a:t>Test-Driven Development o TDD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15ca3ca6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15ca3ca6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15ca3ca6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15ca3ca6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15ca3ca6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15ca3ca6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020af36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020af36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15ca3ca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15ca3ca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Primero tuvimos que preparar nuestro proyecto para que sea testeable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15ca3ca6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15ca3ca64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15ca3ca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15ca3ca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Debemos </a:t>
            </a:r>
            <a:r>
              <a:rPr lang="en-GB"/>
              <a:t>inyectar</a:t>
            </a:r>
            <a:r>
              <a:rPr lang="en-GB"/>
              <a:t> todos los servicios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15ca3ca6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15ca3ca6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Otra es usar Xamarin.Forms.Mock</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15ca3ca6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15ca3ca6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Otra alternativa es Mockear DependencyService</a:t>
            </a:r>
            <a:endParaRPr/>
          </a:p>
          <a:p>
            <a:pPr indent="0" lvl="0" marL="0" rtl="0" algn="l">
              <a:spcBef>
                <a:spcPts val="0"/>
              </a:spcBef>
              <a:spcAft>
                <a:spcPts val="0"/>
              </a:spcAft>
              <a:buNone/>
            </a:pPr>
            <a:r>
              <a:rPr lang="en-GB"/>
              <a:t>Otra es usar Xamarin.Forms.Mock</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15ca3ca6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15ca3ca6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 definitiva los plugins externos son interfaces que podemos inyectar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1c038cc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1c038cc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Cúal puerta representa tu código? </a:t>
            </a:r>
            <a:r>
              <a:rPr lang="en-GB"/>
              <a:t>e</a:t>
            </a:r>
            <a:r>
              <a:rPr lang="en-GB"/>
              <a:t>l de tu equipo?</a:t>
            </a:r>
            <a:endParaRPr/>
          </a:p>
          <a:p>
            <a:pPr indent="-317500" lvl="0" marL="457200" rtl="0" algn="l">
              <a:spcBef>
                <a:spcPts val="0"/>
              </a:spcBef>
              <a:spcAft>
                <a:spcPts val="0"/>
              </a:spcAft>
              <a:buSzPts val="1400"/>
              <a:buChar char="●"/>
            </a:pPr>
            <a:r>
              <a:rPr lang="en-GB"/>
              <a:t>No podemos evitar todos los WTFs pero si disminuirlos de forma considerable</a:t>
            </a:r>
            <a:endParaRPr/>
          </a:p>
          <a:p>
            <a:pPr indent="0" lvl="0" marL="45720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15ca3ca6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15ca3ca6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4292E"/>
                </a:solidFill>
                <a:highlight>
                  <a:srgbClr val="FFFFFF"/>
                </a:highlight>
              </a:rPr>
              <a:t>essential-interface-generator reads the Xamarin.Essentials source and generates an intermediate model representing the apis exposed by Xamarin.Essentials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15ca3ca6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15ca3ca6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Primero tuvimos que preparar nuestro proyecto para que sea testeable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1dd6dbaa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1dd6dbaa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aleway"/>
              <a:buAutoNum type="arabicPeriod"/>
            </a:pPr>
            <a:r>
              <a:rPr lang="en-GB">
                <a:solidFill>
                  <a:schemeClr val="dk2"/>
                </a:solidFill>
                <a:latin typeface="Raleway"/>
                <a:ea typeface="Raleway"/>
                <a:cs typeface="Raleway"/>
                <a:sym typeface="Raleway"/>
              </a:rPr>
              <a:t>La idea no es empezar a crear cientos de test del código que no testie en su momento. </a:t>
            </a:r>
            <a:br>
              <a:rPr lang="en-GB">
                <a:solidFill>
                  <a:schemeClr val="dk2"/>
                </a:solidFill>
                <a:latin typeface="Raleway"/>
                <a:ea typeface="Raleway"/>
                <a:cs typeface="Raleway"/>
                <a:sym typeface="Raleway"/>
              </a:rPr>
            </a:br>
            <a:r>
              <a:rPr lang="en-GB">
                <a:solidFill>
                  <a:schemeClr val="dk2"/>
                </a:solidFill>
                <a:latin typeface="Raleway"/>
                <a:ea typeface="Raleway"/>
                <a:cs typeface="Raleway"/>
                <a:sym typeface="Raleway"/>
              </a:rPr>
              <a:t>Pero si encontramos un bug porque no crear un unittest que lo deje en evidencia para no toparnos con el nuevamente?</a:t>
            </a:r>
            <a:endParaRPr>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AutoNum type="arabicPeriod"/>
            </a:pPr>
            <a:r>
              <a:rPr b="1" lang="en-GB">
                <a:solidFill>
                  <a:srgbClr val="222222"/>
                </a:solidFill>
                <a:highlight>
                  <a:srgbClr val="FFFFFF"/>
                </a:highlight>
              </a:rPr>
              <a:t>Qué testear?</a:t>
            </a:r>
            <a:endParaRPr b="1">
              <a:solidFill>
                <a:srgbClr val="222222"/>
              </a:solidFill>
              <a:highlight>
                <a:srgbClr val="FFFFFF"/>
              </a:highlight>
            </a:endParaRPr>
          </a:p>
          <a:p>
            <a:pPr indent="0" lvl="0" marL="457200" rtl="0" algn="l">
              <a:spcBef>
                <a:spcPts val="0"/>
              </a:spcBef>
              <a:spcAft>
                <a:spcPts val="0"/>
              </a:spcAft>
              <a:buNone/>
            </a:pPr>
            <a:r>
              <a:rPr lang="en-GB">
                <a:solidFill>
                  <a:srgbClr val="222222"/>
                </a:solidFill>
                <a:highlight>
                  <a:srgbClr val="FFFFFF"/>
                </a:highlight>
              </a:rPr>
              <a:t>Parametros de la navegación</a:t>
            </a:r>
            <a:endParaRPr>
              <a:solidFill>
                <a:srgbClr val="222222"/>
              </a:solidFill>
              <a:highlight>
                <a:srgbClr val="FFFFFF"/>
              </a:highlight>
            </a:endParaRPr>
          </a:p>
          <a:p>
            <a:pPr indent="0" lvl="0" marL="457200" rtl="0" algn="l">
              <a:spcBef>
                <a:spcPts val="0"/>
              </a:spcBef>
              <a:spcAft>
                <a:spcPts val="0"/>
              </a:spcAft>
              <a:buNone/>
            </a:pPr>
            <a:r>
              <a:rPr lang="en-GB">
                <a:solidFill>
                  <a:srgbClr val="222222"/>
                </a:solidFill>
                <a:highlight>
                  <a:srgbClr val="FFFFFF"/>
                </a:highlight>
              </a:rPr>
              <a:t>Propiedes publicas</a:t>
            </a:r>
            <a:endParaRPr>
              <a:solidFill>
                <a:srgbClr val="222222"/>
              </a:solidFill>
              <a:highlight>
                <a:srgbClr val="FFFFFF"/>
              </a:highlight>
            </a:endParaRPr>
          </a:p>
          <a:p>
            <a:pPr indent="0" lvl="0" marL="457200" rtl="0" algn="l">
              <a:spcBef>
                <a:spcPts val="0"/>
              </a:spcBef>
              <a:spcAft>
                <a:spcPts val="0"/>
              </a:spcAft>
              <a:buNone/>
            </a:pPr>
            <a:r>
              <a:rPr lang="en-GB">
                <a:solidFill>
                  <a:srgbClr val="222222"/>
                </a:solidFill>
                <a:highlight>
                  <a:srgbClr val="FFFFFF"/>
                </a:highlight>
              </a:rPr>
              <a:t>que sucede luego de un Command</a:t>
            </a:r>
            <a:endParaRPr>
              <a:solidFill>
                <a:schemeClr val="dk2"/>
              </a:solidFill>
              <a:latin typeface="Raleway"/>
              <a:ea typeface="Raleway"/>
              <a:cs typeface="Raleway"/>
              <a:sym typeface="Raleway"/>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15ca3ca6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15ca3ca6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615ca3ca6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15ca3ca64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15ca3ca64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15ca3ca64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15ca3ca64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15ca3ca64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1dd6dbaa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1dd6dbaa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1dd6dbaa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1dd6dba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758b63de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758b63de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Quien no se encontró con este tipo de código alguna vez?</a:t>
            </a:r>
            <a:endParaRPr/>
          </a:p>
          <a:p>
            <a:pPr indent="0" lvl="0" marL="0" rtl="0" algn="l">
              <a:spcBef>
                <a:spcPts val="0"/>
              </a:spcBef>
              <a:spcAft>
                <a:spcPts val="0"/>
              </a:spcAft>
              <a:buNone/>
            </a:pPr>
            <a:r>
              <a:rPr lang="en-GB"/>
              <a:t>Es importante </a:t>
            </a:r>
            <a:r>
              <a:rPr lang="en-GB"/>
              <a:t>también</a:t>
            </a:r>
            <a:r>
              <a:rPr lang="en-GB"/>
              <a:t> no criticar de forma desmedida una implementación, a veces no sabemos en qué condiciones fueron llevados esos proyectos.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 frase </a:t>
            </a:r>
            <a:r>
              <a:rPr b="1" lang="en-GB"/>
              <a:t>hay que hacerlo de nuevo </a:t>
            </a:r>
            <a:r>
              <a:rPr lang="en-GB"/>
              <a:t>es una frase que casi no debería existir. A </a:t>
            </a:r>
            <a:r>
              <a:rPr lang="en-GB"/>
              <a:t>quién</a:t>
            </a:r>
            <a:r>
              <a:rPr lang="en-GB"/>
              <a:t> le gustaría entregar algo que otro equipo lo haga y </a:t>
            </a:r>
            <a:r>
              <a:rPr lang="en-GB"/>
              <a:t>diga</a:t>
            </a:r>
            <a:r>
              <a:rPr lang="en-GB"/>
              <a:t> esto hay que tirarlo y hacerlo de nuevo?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1c038ccc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1c038ccc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Uncle Bob, uno de los firmantes del Manifesto Agile en conjunto con Martin Fowler. Habla en varios de sus libros de un concepto llamada </a:t>
            </a:r>
            <a:r>
              <a:rPr b="1" lang="en-GB"/>
              <a:t>Clean Code</a:t>
            </a:r>
            <a:endParaRPr b="1"/>
          </a:p>
          <a:p>
            <a:pPr indent="-317500" lvl="0" marL="457200" rtl="0" algn="l">
              <a:spcBef>
                <a:spcPts val="0"/>
              </a:spcBef>
              <a:spcAft>
                <a:spcPts val="0"/>
              </a:spcAft>
              <a:buSzPts val="1400"/>
              <a:buChar char="●"/>
            </a:pPr>
            <a:r>
              <a:rPr lang="en-GB"/>
              <a:t>Propone </a:t>
            </a:r>
            <a:r>
              <a:rPr lang="en-GB"/>
              <a:t>responsabilizarnos</a:t>
            </a:r>
            <a:r>
              <a:rPr lang="en-GB"/>
              <a:t> como profesionales que somos y dar aviso de la calidad de nuestro código y tomar </a:t>
            </a:r>
            <a:r>
              <a:rPr lang="en-GB"/>
              <a:t>conciencia</a:t>
            </a:r>
            <a:r>
              <a:rPr lang="en-GB"/>
              <a:t> de lo que podemos hacer por mejorarlo</a:t>
            </a:r>
            <a:endParaRPr/>
          </a:p>
          <a:p>
            <a:pPr indent="-317500" lvl="0" marL="457200" rtl="0" algn="l">
              <a:spcBef>
                <a:spcPts val="0"/>
              </a:spcBef>
              <a:spcAft>
                <a:spcPts val="0"/>
              </a:spcAft>
              <a:buSzPts val="1400"/>
              <a:buChar char="●"/>
            </a:pPr>
            <a:r>
              <a:rPr lang="en-GB"/>
              <a:t>Nuestro código tiene que ser </a:t>
            </a:r>
            <a:r>
              <a:rPr lang="en-GB"/>
              <a:t>fácil</a:t>
            </a:r>
            <a:r>
              <a:rPr lang="en-GB"/>
              <a:t> de leer, no podemos tener miles de </a:t>
            </a:r>
            <a:r>
              <a:rPr lang="en-GB"/>
              <a:t>líneas</a:t>
            </a:r>
            <a:r>
              <a:rPr lang="en-GB"/>
              <a:t> en una clase, variables con nombres poco autodescriptivos. </a:t>
            </a:r>
            <a:r>
              <a:rPr lang="en-GB"/>
              <a:t>Cuánto</a:t>
            </a:r>
            <a:r>
              <a:rPr lang="en-GB"/>
              <a:t> tiempo invertimos en leer código de otros?</a:t>
            </a:r>
            <a:endParaRPr/>
          </a:p>
          <a:p>
            <a:pPr indent="-317500" lvl="0" marL="457200" rtl="0" algn="l">
              <a:spcBef>
                <a:spcPts val="0"/>
              </a:spcBef>
              <a:spcAft>
                <a:spcPts val="0"/>
              </a:spcAft>
              <a:buSzPts val="1400"/>
              <a:buChar char="●"/>
            </a:pPr>
            <a:r>
              <a:rPr lang="en-GB"/>
              <a:t>Leemos 10 veces más código del que escribimos.</a:t>
            </a:r>
            <a:br>
              <a:rPr lang="en-GB"/>
            </a:br>
            <a:r>
              <a:rPr lang="en-GB">
                <a:solidFill>
                  <a:srgbClr val="222222"/>
                </a:solidFill>
                <a:highlight>
                  <a:srgbClr val="FFFFFF"/>
                </a:highlight>
                <a:latin typeface="Merriweather"/>
                <a:ea typeface="Merriweather"/>
                <a:cs typeface="Merriweather"/>
                <a:sym typeface="Merriweather"/>
              </a:rPr>
              <a:t>Indeed, the ratio of time spent reading versus writing is well over 10 to 1. We are constantly reading old code as part of the effort to write new code. ...[Therefore,] making it easy to read makes it easier to write.</a:t>
            </a:r>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GB"/>
              <a:t>When software is done right, it requires a fraction of the human resources to create</a:t>
            </a:r>
            <a:endParaRPr/>
          </a:p>
          <a:p>
            <a:pPr indent="0" lvl="0" marL="0" rtl="0" algn="l">
              <a:spcBef>
                <a:spcPts val="0"/>
              </a:spcBef>
              <a:spcAft>
                <a:spcPts val="0"/>
              </a:spcAft>
              <a:buNone/>
            </a:pPr>
            <a:r>
              <a:rPr lang="en-GB"/>
              <a:t>and maintain. Changes are simple and rapid. Defects are few and far between. Effort</a:t>
            </a:r>
            <a:endParaRPr/>
          </a:p>
          <a:p>
            <a:pPr indent="0" lvl="0" marL="0" rtl="0" algn="l">
              <a:spcBef>
                <a:spcPts val="0"/>
              </a:spcBef>
              <a:spcAft>
                <a:spcPts val="0"/>
              </a:spcAft>
              <a:buNone/>
            </a:pPr>
            <a:r>
              <a:rPr lang="en-GB"/>
              <a:t>is minimized, and functionality and flexibility are maximized</a:t>
            </a:r>
            <a:endParaRPr>
              <a:solidFill>
                <a:srgbClr val="222222"/>
              </a:solidFill>
              <a:highlight>
                <a:srgbClr val="FFFFFF"/>
              </a:highlight>
              <a:latin typeface="Merriweather"/>
              <a:ea typeface="Merriweather"/>
              <a:cs typeface="Merriweather"/>
              <a:sym typeface="Merriweathe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1c038ccc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1c038ccc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1c038cc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1c038cc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latin typeface="Georgia"/>
                <a:ea typeface="Georgia"/>
                <a:cs typeface="Georgia"/>
                <a:sym typeface="Georgia"/>
              </a:rPr>
              <a:t>Always leave the campground cleaner than you found it.” If you find a mess on the ground, you clean it up regardless of who might have made it. You intentionally improve the environment for the next group of campers. (Actually, the original form of that rule, written by Robert Stephenson Smyth Baden-Powell, the father of scouting, was “Try and leave this world a little better than you found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1c038ccc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1c038ccc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27292B"/>
                </a:solidFill>
                <a:highlight>
                  <a:srgbClr val="FFFFFF"/>
                </a:highlight>
                <a:latin typeface="Lato"/>
                <a:ea typeface="Lato"/>
                <a:cs typeface="Lato"/>
                <a:sym typeface="Lato"/>
              </a:rPr>
              <a:t>One broken window, left without repair for a certain amount time, consequently, will leave the impression of negligence. More windows will be broken, graffiti appears, damage in the structure appears and the sense of abandon becomes present. All it takes is just one broken window and everything can crumble.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hyperlink" Target="https://www.linkedin.com/in/alexander-llanes-167b8419/" TargetMode="External"/><Relationship Id="rId13" Type="http://schemas.openxmlformats.org/officeDocument/2006/relationships/image" Target="../media/image9.png"/><Relationship Id="rId12"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hyperlink" Target="mailto:alex.llanes@gmail.com" TargetMode="External"/><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r>
              <a:rPr b="0" lang="en-GB"/>
              <a:t>Any fool can write code that a computer can understand.</a:t>
            </a:r>
            <a:endParaRPr b="0"/>
          </a:p>
          <a:p>
            <a:pPr indent="0" lvl="0" marL="0" rtl="0" algn="l">
              <a:spcBef>
                <a:spcPts val="0"/>
              </a:spcBef>
              <a:spcAft>
                <a:spcPts val="0"/>
              </a:spcAft>
              <a:buNone/>
            </a:pPr>
            <a:r>
              <a:rPr lang="en-GB"/>
              <a:t>Good programmers write code that humans can understand.”</a:t>
            </a:r>
            <a:endParaRPr/>
          </a:p>
          <a:p>
            <a:pPr indent="0" lvl="0" marL="0" rtl="0" algn="l">
              <a:spcBef>
                <a:spcPts val="0"/>
              </a:spcBef>
              <a:spcAft>
                <a:spcPts val="0"/>
              </a:spcAft>
              <a:buNone/>
            </a:pPr>
            <a:r>
              <a:t/>
            </a:r>
            <a:endParaRPr/>
          </a:p>
        </p:txBody>
      </p:sp>
      <p:sp>
        <p:nvSpPr>
          <p:cNvPr id="177" name="Google Shape;177;p18"/>
          <p:cNvSpPr txBox="1"/>
          <p:nvPr>
            <p:ph idx="4294967295" type="subTitle"/>
          </p:nvPr>
        </p:nvSpPr>
        <p:spPr>
          <a:xfrm>
            <a:off x="6495075" y="3767925"/>
            <a:ext cx="1595400" cy="54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solidFill>
                  <a:schemeClr val="lt2"/>
                </a:solidFill>
              </a:rPr>
              <a:t>Martin Fowler</a:t>
            </a:r>
            <a:endParaRPr b="1" sz="14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7"/>
          <p:cNvSpPr txBox="1"/>
          <p:nvPr>
            <p:ph idx="4294967295" type="title"/>
          </p:nvPr>
        </p:nvSpPr>
        <p:spPr>
          <a:xfrm>
            <a:off x="1116325" y="9589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Keys</a:t>
            </a:r>
            <a:endParaRPr/>
          </a:p>
        </p:txBody>
      </p:sp>
      <p:grpSp>
        <p:nvGrpSpPr>
          <p:cNvPr id="242" name="Google Shape;242;p27"/>
          <p:cNvGrpSpPr/>
          <p:nvPr/>
        </p:nvGrpSpPr>
        <p:grpSpPr>
          <a:xfrm>
            <a:off x="1102005" y="1943531"/>
            <a:ext cx="2015252" cy="1530600"/>
            <a:chOff x="1102013" y="1943519"/>
            <a:chExt cx="1607700" cy="1530600"/>
          </a:xfrm>
        </p:grpSpPr>
        <p:sp>
          <p:nvSpPr>
            <p:cNvPr id="243" name="Google Shape;243;p27"/>
            <p:cNvSpPr txBox="1"/>
            <p:nvPr/>
          </p:nvSpPr>
          <p:spPr>
            <a:xfrm>
              <a:off x="1102013" y="19435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Raleway"/>
                  <a:ea typeface="Raleway"/>
                  <a:cs typeface="Raleway"/>
                  <a:sym typeface="Raleway"/>
                </a:rPr>
                <a:t>Meaningful Names</a:t>
              </a:r>
              <a:endParaRPr sz="1600">
                <a:latin typeface="Raleway"/>
                <a:ea typeface="Raleway"/>
                <a:cs typeface="Raleway"/>
                <a:sym typeface="Raleway"/>
              </a:endParaRPr>
            </a:p>
          </p:txBody>
        </p:sp>
        <p:sp>
          <p:nvSpPr>
            <p:cNvPr id="244" name="Google Shape;244;p27"/>
            <p:cNvSpPr txBox="1"/>
            <p:nvPr/>
          </p:nvSpPr>
          <p:spPr>
            <a:xfrm>
              <a:off x="1102013" y="2345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Raleway"/>
                  <a:ea typeface="Raleway"/>
                  <a:cs typeface="Raleway"/>
                  <a:sym typeface="Raleway"/>
                </a:rPr>
                <a:t>DRY</a:t>
              </a:r>
              <a:endParaRPr sz="1600">
                <a:latin typeface="Raleway"/>
                <a:ea typeface="Raleway"/>
                <a:cs typeface="Raleway"/>
                <a:sym typeface="Raleway"/>
              </a:endParaRPr>
            </a:p>
          </p:txBody>
        </p:sp>
        <p:sp>
          <p:nvSpPr>
            <p:cNvPr id="245" name="Google Shape;245;p27"/>
            <p:cNvSpPr txBox="1"/>
            <p:nvPr/>
          </p:nvSpPr>
          <p:spPr>
            <a:xfrm>
              <a:off x="1102013" y="2746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Raleway"/>
                  <a:ea typeface="Raleway"/>
                  <a:cs typeface="Raleway"/>
                  <a:sym typeface="Raleway"/>
                </a:rPr>
                <a:t>Functions</a:t>
              </a:r>
              <a:endParaRPr sz="1600">
                <a:latin typeface="Raleway"/>
                <a:ea typeface="Raleway"/>
                <a:cs typeface="Raleway"/>
                <a:sym typeface="Raleway"/>
              </a:endParaRPr>
            </a:p>
          </p:txBody>
        </p:sp>
        <p:sp>
          <p:nvSpPr>
            <p:cNvPr id="246" name="Google Shape;246;p27"/>
            <p:cNvSpPr txBox="1"/>
            <p:nvPr/>
          </p:nvSpPr>
          <p:spPr>
            <a:xfrm>
              <a:off x="1102013" y="3148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Raleway"/>
                  <a:ea typeface="Raleway"/>
                  <a:cs typeface="Raleway"/>
                  <a:sym typeface="Raleway"/>
                </a:rPr>
                <a:t>Comments</a:t>
              </a:r>
              <a:endParaRPr sz="1600">
                <a:latin typeface="Raleway"/>
                <a:ea typeface="Raleway"/>
                <a:cs typeface="Raleway"/>
                <a:sym typeface="Raleway"/>
              </a:endParaRPr>
            </a:p>
          </p:txBody>
        </p:sp>
      </p:grpSp>
      <p:grpSp>
        <p:nvGrpSpPr>
          <p:cNvPr id="247" name="Google Shape;247;p27"/>
          <p:cNvGrpSpPr/>
          <p:nvPr/>
        </p:nvGrpSpPr>
        <p:grpSpPr>
          <a:xfrm>
            <a:off x="3413288" y="1943525"/>
            <a:ext cx="3401254" cy="1530600"/>
            <a:chOff x="3408999" y="1943525"/>
            <a:chExt cx="1842300" cy="1530600"/>
          </a:xfrm>
        </p:grpSpPr>
        <p:sp>
          <p:nvSpPr>
            <p:cNvPr id="248" name="Google Shape;248;p27"/>
            <p:cNvSpPr txBox="1"/>
            <p:nvPr/>
          </p:nvSpPr>
          <p:spPr>
            <a:xfrm>
              <a:off x="3408999" y="1943525"/>
              <a:ext cx="1842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Raleway"/>
                  <a:ea typeface="Raleway"/>
                  <a:cs typeface="Raleway"/>
                  <a:sym typeface="Raleway"/>
                </a:rPr>
                <a:t>Dependency inversion</a:t>
              </a:r>
              <a:endParaRPr sz="1600">
                <a:latin typeface="Raleway"/>
                <a:ea typeface="Raleway"/>
                <a:cs typeface="Raleway"/>
                <a:sym typeface="Raleway"/>
              </a:endParaRPr>
            </a:p>
          </p:txBody>
        </p:sp>
        <p:sp>
          <p:nvSpPr>
            <p:cNvPr id="249" name="Google Shape;249;p27"/>
            <p:cNvSpPr txBox="1"/>
            <p:nvPr/>
          </p:nvSpPr>
          <p:spPr>
            <a:xfrm>
              <a:off x="3408999" y="2345225"/>
              <a:ext cx="1842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Raleway"/>
                  <a:ea typeface="Raleway"/>
                  <a:cs typeface="Raleway"/>
                  <a:sym typeface="Raleway"/>
                </a:rPr>
                <a:t>Code review</a:t>
              </a:r>
              <a:endParaRPr sz="1600">
                <a:latin typeface="Raleway"/>
                <a:ea typeface="Raleway"/>
                <a:cs typeface="Raleway"/>
                <a:sym typeface="Raleway"/>
              </a:endParaRPr>
            </a:p>
          </p:txBody>
        </p:sp>
        <p:sp>
          <p:nvSpPr>
            <p:cNvPr id="250" name="Google Shape;250;p27"/>
            <p:cNvSpPr txBox="1"/>
            <p:nvPr/>
          </p:nvSpPr>
          <p:spPr>
            <a:xfrm>
              <a:off x="3408999" y="2746925"/>
              <a:ext cx="1842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Raleway"/>
                  <a:ea typeface="Raleway"/>
                  <a:cs typeface="Raleway"/>
                  <a:sym typeface="Raleway"/>
                </a:rPr>
                <a:t>SOLID</a:t>
              </a:r>
              <a:endParaRPr sz="1600">
                <a:latin typeface="Raleway"/>
                <a:ea typeface="Raleway"/>
                <a:cs typeface="Raleway"/>
                <a:sym typeface="Raleway"/>
              </a:endParaRPr>
            </a:p>
          </p:txBody>
        </p:sp>
        <p:sp>
          <p:nvSpPr>
            <p:cNvPr id="251" name="Google Shape;251;p27"/>
            <p:cNvSpPr txBox="1"/>
            <p:nvPr/>
          </p:nvSpPr>
          <p:spPr>
            <a:xfrm>
              <a:off x="3408999" y="3148625"/>
              <a:ext cx="1842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Raleway"/>
                  <a:ea typeface="Raleway"/>
                  <a:cs typeface="Raleway"/>
                  <a:sym typeface="Raleway"/>
                </a:rPr>
                <a:t>Pair programming</a:t>
              </a:r>
              <a:endParaRPr sz="1600">
                <a:latin typeface="Raleway"/>
                <a:ea typeface="Raleway"/>
                <a:cs typeface="Raleway"/>
                <a:sym typeface="Raleway"/>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729450" y="1318650"/>
            <a:ext cx="7855200" cy="300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0" lang="en-GB" sz="1800">
                <a:solidFill>
                  <a:srgbClr val="000000"/>
                </a:solidFill>
                <a:highlight>
                  <a:srgbClr val="FFFFFF"/>
                </a:highlight>
              </a:rPr>
              <a:t>Use intention revealing </a:t>
            </a:r>
            <a:r>
              <a:rPr lang="en-GB" sz="1800">
                <a:solidFill>
                  <a:srgbClr val="000000"/>
                </a:solidFill>
                <a:highlight>
                  <a:srgbClr val="FFFFFF"/>
                </a:highlight>
              </a:rPr>
              <a:t>names</a:t>
            </a:r>
            <a:endParaRPr sz="1800">
              <a:solidFill>
                <a:srgbClr val="000000"/>
              </a:solidFill>
              <a:highlight>
                <a:srgbClr val="FFFFFF"/>
              </a:highlight>
            </a:endParaRPr>
          </a:p>
          <a:p>
            <a:pPr indent="-342900" lvl="0" marL="457200" rtl="0" algn="l">
              <a:spcBef>
                <a:spcPts val="0"/>
              </a:spcBef>
              <a:spcAft>
                <a:spcPts val="0"/>
              </a:spcAft>
              <a:buSzPts val="1800"/>
              <a:buChar char="●"/>
            </a:pPr>
            <a:r>
              <a:rPr b="0" lang="en-GB" sz="1800">
                <a:solidFill>
                  <a:srgbClr val="000000"/>
                </a:solidFill>
                <a:highlight>
                  <a:srgbClr val="FFFFFF"/>
                </a:highlight>
              </a:rPr>
              <a:t>A </a:t>
            </a:r>
            <a:r>
              <a:rPr lang="en-GB" sz="1800">
                <a:solidFill>
                  <a:srgbClr val="000000"/>
                </a:solidFill>
                <a:highlight>
                  <a:srgbClr val="FFFFFF"/>
                </a:highlight>
              </a:rPr>
              <a:t>function </a:t>
            </a:r>
            <a:r>
              <a:rPr b="0" lang="en-GB" sz="1800">
                <a:solidFill>
                  <a:srgbClr val="000000"/>
                </a:solidFill>
                <a:highlight>
                  <a:srgbClr val="FFFFFF"/>
                </a:highlight>
              </a:rPr>
              <a:t>shouldn’t have more than 3 arguments</a:t>
            </a:r>
            <a:endParaRPr b="0"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GB" sz="1800">
                <a:solidFill>
                  <a:srgbClr val="000000"/>
                </a:solidFill>
                <a:highlight>
                  <a:srgbClr val="FFFFFF"/>
                </a:highlight>
              </a:rPr>
              <a:t>function </a:t>
            </a:r>
            <a:r>
              <a:rPr b="0" lang="en-GB" sz="1800">
                <a:solidFill>
                  <a:srgbClr val="000000"/>
                </a:solidFill>
                <a:highlight>
                  <a:srgbClr val="FFFFFF"/>
                </a:highlight>
              </a:rPr>
              <a:t>should do one thing, do it well and should do it only</a:t>
            </a:r>
            <a:endParaRPr b="0"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b="0" lang="en-GB" sz="1800">
                <a:solidFill>
                  <a:srgbClr val="000000"/>
                </a:solidFill>
                <a:highlight>
                  <a:srgbClr val="FFFFFF"/>
                </a:highlight>
              </a:rPr>
              <a:t>20 lines per function (</a:t>
            </a:r>
            <a:r>
              <a:rPr lang="en-GB" sz="1800">
                <a:solidFill>
                  <a:srgbClr val="000000"/>
                </a:solidFill>
                <a:highlight>
                  <a:srgbClr val="FFFFFF"/>
                </a:highlight>
              </a:rPr>
              <a:t>small functions</a:t>
            </a:r>
            <a:r>
              <a:rPr b="0" lang="en-GB" sz="1800">
                <a:solidFill>
                  <a:srgbClr val="000000"/>
                </a:solidFill>
                <a:highlight>
                  <a:srgbClr val="FFFFFF"/>
                </a:highlight>
              </a:rPr>
              <a:t>)</a:t>
            </a:r>
            <a:endParaRPr b="0" sz="1800">
              <a:solidFill>
                <a:srgbClr val="000000"/>
              </a:solidFill>
              <a:highlight>
                <a:srgbClr val="FFFFFF"/>
              </a:highlight>
            </a:endParaRPr>
          </a:p>
          <a:p>
            <a:pPr indent="-342900" lvl="0" marL="457200" marR="0" rtl="0" algn="l">
              <a:lnSpc>
                <a:spcPct val="100000"/>
              </a:lnSpc>
              <a:spcBef>
                <a:spcPts val="0"/>
              </a:spcBef>
              <a:spcAft>
                <a:spcPts val="0"/>
              </a:spcAft>
              <a:buClr>
                <a:srgbClr val="000000"/>
              </a:buClr>
              <a:buSzPts val="1800"/>
              <a:buChar char="●"/>
            </a:pPr>
            <a:r>
              <a:rPr lang="en-GB" sz="1800">
                <a:solidFill>
                  <a:srgbClr val="000000"/>
                </a:solidFill>
                <a:highlight>
                  <a:srgbClr val="FFFFFF"/>
                </a:highlight>
              </a:rPr>
              <a:t>Methods </a:t>
            </a:r>
            <a:r>
              <a:rPr b="0" lang="en-GB" sz="1800">
                <a:solidFill>
                  <a:srgbClr val="000000"/>
                </a:solidFill>
                <a:highlight>
                  <a:srgbClr val="FFFFFF"/>
                </a:highlight>
              </a:rPr>
              <a:t>should have </a:t>
            </a:r>
            <a:r>
              <a:rPr lang="en-GB" sz="1800">
                <a:solidFill>
                  <a:srgbClr val="000000"/>
                </a:solidFill>
                <a:highlight>
                  <a:srgbClr val="FFFFFF"/>
                </a:highlight>
              </a:rPr>
              <a:t>verb </a:t>
            </a:r>
            <a:r>
              <a:rPr b="0" lang="en-GB" sz="1800">
                <a:solidFill>
                  <a:srgbClr val="000000"/>
                </a:solidFill>
                <a:highlight>
                  <a:srgbClr val="FFFFFF"/>
                </a:highlight>
              </a:rPr>
              <a:t>or verb phrase names like postPayment</a:t>
            </a:r>
            <a:endParaRPr b="0" sz="1800">
              <a:solidFill>
                <a:srgbClr val="000000"/>
              </a:solidFill>
              <a:highlight>
                <a:srgbClr val="FFFFFF"/>
              </a:highlight>
            </a:endParaRPr>
          </a:p>
          <a:p>
            <a:pPr indent="-342900" lvl="0" marL="457200" marR="0" rtl="0" algn="l">
              <a:lnSpc>
                <a:spcPct val="100000"/>
              </a:lnSpc>
              <a:spcBef>
                <a:spcPts val="0"/>
              </a:spcBef>
              <a:spcAft>
                <a:spcPts val="0"/>
              </a:spcAft>
              <a:buClr>
                <a:srgbClr val="000000"/>
              </a:buClr>
              <a:buSzPts val="1800"/>
              <a:buChar char="●"/>
            </a:pPr>
            <a:r>
              <a:rPr b="0" lang="en-GB" sz="1800">
                <a:solidFill>
                  <a:srgbClr val="000000"/>
                </a:solidFill>
                <a:highlight>
                  <a:srgbClr val="FFFFFF"/>
                </a:highlight>
              </a:rPr>
              <a:t>Correct naming can prevent </a:t>
            </a:r>
            <a:r>
              <a:rPr lang="en-GB" sz="1800">
                <a:solidFill>
                  <a:srgbClr val="000000"/>
                </a:solidFill>
                <a:highlight>
                  <a:srgbClr val="FFFFFF"/>
                </a:highlight>
              </a:rPr>
              <a:t>comments</a:t>
            </a:r>
            <a:endParaRPr sz="1800">
              <a:solidFill>
                <a:srgbClr val="000000"/>
              </a:solidFill>
              <a:highlight>
                <a:srgbClr val="FFFFFF"/>
              </a:highlight>
            </a:endParaRPr>
          </a:p>
          <a:p>
            <a:pPr indent="-342900" lvl="0" marL="457200" marR="0" rtl="0" algn="l">
              <a:lnSpc>
                <a:spcPct val="100000"/>
              </a:lnSpc>
              <a:spcBef>
                <a:spcPts val="0"/>
              </a:spcBef>
              <a:spcAft>
                <a:spcPts val="0"/>
              </a:spcAft>
              <a:buClr>
                <a:srgbClr val="000000"/>
              </a:buClr>
              <a:buSzPts val="1800"/>
              <a:buChar char="●"/>
            </a:pPr>
            <a:r>
              <a:rPr b="0" lang="en-GB" sz="1800">
                <a:solidFill>
                  <a:srgbClr val="000000"/>
                </a:solidFill>
                <a:highlight>
                  <a:srgbClr val="FFFFFF"/>
                </a:highlight>
              </a:rPr>
              <a:t>Do not leave </a:t>
            </a:r>
            <a:r>
              <a:rPr lang="en-GB" sz="1800">
                <a:solidFill>
                  <a:srgbClr val="000000"/>
                </a:solidFill>
                <a:highlight>
                  <a:srgbClr val="FFFFFF"/>
                </a:highlight>
              </a:rPr>
              <a:t>commented </a:t>
            </a:r>
            <a:r>
              <a:rPr b="0" lang="en-GB" sz="1800">
                <a:solidFill>
                  <a:srgbClr val="000000"/>
                </a:solidFill>
                <a:highlight>
                  <a:srgbClr val="FFFFFF"/>
                </a:highlight>
              </a:rPr>
              <a:t>code</a:t>
            </a:r>
            <a:endParaRPr b="0" sz="1800">
              <a:solidFill>
                <a:srgbClr val="000000"/>
              </a:solidFill>
              <a:highlight>
                <a:srgbClr val="FFFFFF"/>
              </a:highlight>
            </a:endParaRPr>
          </a:p>
          <a:p>
            <a:pPr indent="-342900" lvl="0" marL="457200" marR="0" rtl="0" algn="l">
              <a:lnSpc>
                <a:spcPct val="100000"/>
              </a:lnSpc>
              <a:spcBef>
                <a:spcPts val="0"/>
              </a:spcBef>
              <a:spcAft>
                <a:spcPts val="0"/>
              </a:spcAft>
              <a:buClr>
                <a:srgbClr val="000000"/>
              </a:buClr>
              <a:buSzPts val="1800"/>
              <a:buChar char="●"/>
            </a:pPr>
            <a:r>
              <a:rPr lang="en-GB" sz="1800">
                <a:solidFill>
                  <a:srgbClr val="000000"/>
                </a:solidFill>
                <a:highlight>
                  <a:srgbClr val="FFFFFF"/>
                </a:highlight>
              </a:rPr>
              <a:t>Classes </a:t>
            </a:r>
            <a:r>
              <a:rPr b="0" lang="en-GB" sz="1800">
                <a:solidFill>
                  <a:srgbClr val="000000"/>
                </a:solidFill>
                <a:highlight>
                  <a:srgbClr val="FFFFFF"/>
                </a:highlight>
              </a:rPr>
              <a:t>and objects should have noun or noun phrase names like Customer</a:t>
            </a:r>
            <a:endParaRPr b="0" sz="1800">
              <a:solidFill>
                <a:srgbClr val="000000"/>
              </a:solidFill>
              <a:highlight>
                <a:srgbClr val="FFFFFF"/>
              </a:highlight>
            </a:endParaRPr>
          </a:p>
          <a:p>
            <a:pPr indent="-342900" lvl="0" marL="457200" marR="0" rtl="0" algn="l">
              <a:lnSpc>
                <a:spcPct val="100000"/>
              </a:lnSpc>
              <a:spcBef>
                <a:spcPts val="0"/>
              </a:spcBef>
              <a:spcAft>
                <a:spcPts val="0"/>
              </a:spcAft>
              <a:buClr>
                <a:srgbClr val="000000"/>
              </a:buClr>
              <a:buSzPts val="1800"/>
              <a:buChar char="●"/>
            </a:pPr>
            <a:r>
              <a:rPr b="0" lang="en-GB" sz="1800">
                <a:solidFill>
                  <a:srgbClr val="000000"/>
                </a:solidFill>
                <a:highlight>
                  <a:srgbClr val="FFFFFF"/>
                </a:highlight>
              </a:rPr>
              <a:t>Don’t repeat yourself (</a:t>
            </a:r>
            <a:r>
              <a:rPr lang="en-GB" sz="1800">
                <a:solidFill>
                  <a:srgbClr val="000000"/>
                </a:solidFill>
                <a:highlight>
                  <a:srgbClr val="FFFFFF"/>
                </a:highlight>
              </a:rPr>
              <a:t>DRY</a:t>
            </a:r>
            <a:r>
              <a:rPr b="0" lang="en-GB" sz="1800">
                <a:solidFill>
                  <a:srgbClr val="000000"/>
                </a:solidFill>
                <a:highlight>
                  <a:srgbClr val="FFFFFF"/>
                </a:highlight>
              </a:rPr>
              <a:t>)</a:t>
            </a:r>
            <a:endParaRPr b="0" sz="1800">
              <a:solidFill>
                <a:srgbClr val="000000"/>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9"/>
          <p:cNvSpPr txBox="1"/>
          <p:nvPr/>
        </p:nvSpPr>
        <p:spPr>
          <a:xfrm>
            <a:off x="76200" y="914400"/>
            <a:ext cx="30000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GenerateTripList</a:t>
            </a:r>
            <a:endParaRPr/>
          </a:p>
        </p:txBody>
      </p:sp>
      <p:sp>
        <p:nvSpPr>
          <p:cNvPr id="262" name="Google Shape;262;p29"/>
          <p:cNvSpPr txBox="1"/>
          <p:nvPr/>
        </p:nvSpPr>
        <p:spPr>
          <a:xfrm>
            <a:off x="4648200" y="883663"/>
            <a:ext cx="30000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GenerateTripModel</a:t>
            </a:r>
            <a:endParaRPr/>
          </a:p>
        </p:txBody>
      </p:sp>
      <p:pic>
        <p:nvPicPr>
          <p:cNvPr id="263" name="Google Shape;263;p29"/>
          <p:cNvPicPr preferRelativeResize="0"/>
          <p:nvPr/>
        </p:nvPicPr>
        <p:blipFill>
          <a:blip r:embed="rId3">
            <a:alphaModFix/>
          </a:blip>
          <a:stretch>
            <a:fillRect/>
          </a:stretch>
        </p:blipFill>
        <p:spPr>
          <a:xfrm>
            <a:off x="4486165" y="1339525"/>
            <a:ext cx="4609635" cy="3321575"/>
          </a:xfrm>
          <a:prstGeom prst="rect">
            <a:avLst/>
          </a:prstGeom>
          <a:noFill/>
          <a:ln>
            <a:noFill/>
          </a:ln>
        </p:spPr>
      </p:pic>
      <p:pic>
        <p:nvPicPr>
          <p:cNvPr id="264" name="Google Shape;264;p29"/>
          <p:cNvPicPr preferRelativeResize="0"/>
          <p:nvPr/>
        </p:nvPicPr>
        <p:blipFill>
          <a:blip r:embed="rId4">
            <a:alphaModFix/>
          </a:blip>
          <a:stretch>
            <a:fillRect/>
          </a:stretch>
        </p:blipFill>
        <p:spPr>
          <a:xfrm>
            <a:off x="0" y="1339525"/>
            <a:ext cx="4447801" cy="3321576"/>
          </a:xfrm>
          <a:prstGeom prst="rect">
            <a:avLst/>
          </a:prstGeom>
          <a:noFill/>
          <a:ln>
            <a:noFill/>
          </a:ln>
        </p:spPr>
      </p:pic>
      <p:sp>
        <p:nvSpPr>
          <p:cNvPr id="265" name="Google Shape;265;p29"/>
          <p:cNvSpPr txBox="1"/>
          <p:nvPr/>
        </p:nvSpPr>
        <p:spPr>
          <a:xfrm>
            <a:off x="109325" y="261175"/>
            <a:ext cx="7728600" cy="47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aleway"/>
              <a:buChar char="●"/>
            </a:pPr>
            <a:r>
              <a:rPr lang="en-GB" sz="1800">
                <a:highlight>
                  <a:srgbClr val="FFFFFF"/>
                </a:highlight>
                <a:latin typeface="Raleway"/>
                <a:ea typeface="Raleway"/>
                <a:cs typeface="Raleway"/>
                <a:sym typeface="Raleway"/>
              </a:rPr>
              <a:t>Don’t repeat yourself (</a:t>
            </a:r>
            <a:r>
              <a:rPr b="1" lang="en-GB" sz="1800">
                <a:highlight>
                  <a:srgbClr val="FFFFFF"/>
                </a:highlight>
                <a:latin typeface="Raleway"/>
                <a:ea typeface="Raleway"/>
                <a:cs typeface="Raleway"/>
                <a:sym typeface="Raleway"/>
              </a:rPr>
              <a:t>DRY</a:t>
            </a:r>
            <a:r>
              <a:rPr lang="en-GB" sz="1800">
                <a:highlight>
                  <a:srgbClr val="FFFFFF"/>
                </a:highlight>
                <a:latin typeface="Raleway"/>
                <a:ea typeface="Raleway"/>
                <a:cs typeface="Raleway"/>
                <a:sym typeface="Raleway"/>
              </a:rPr>
              <a:t>)</a:t>
            </a:r>
            <a:endParaRPr/>
          </a:p>
        </p:txBody>
      </p:sp>
      <p:sp>
        <p:nvSpPr>
          <p:cNvPr id="266" name="Google Shape;266;p29"/>
          <p:cNvSpPr/>
          <p:nvPr/>
        </p:nvSpPr>
        <p:spPr>
          <a:xfrm>
            <a:off x="187025" y="3329625"/>
            <a:ext cx="2753700" cy="20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0"/>
          <p:cNvSpPr/>
          <p:nvPr/>
        </p:nvSpPr>
        <p:spPr>
          <a:xfrm>
            <a:off x="0" y="886450"/>
            <a:ext cx="9144000" cy="147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0" y="3488200"/>
            <a:ext cx="9144000" cy="165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0"/>
          <p:cNvPicPr preferRelativeResize="0"/>
          <p:nvPr/>
        </p:nvPicPr>
        <p:blipFill>
          <a:blip r:embed="rId3">
            <a:alphaModFix/>
          </a:blip>
          <a:stretch>
            <a:fillRect/>
          </a:stretch>
        </p:blipFill>
        <p:spPr>
          <a:xfrm>
            <a:off x="996663" y="4084425"/>
            <a:ext cx="7150675" cy="734600"/>
          </a:xfrm>
          <a:prstGeom prst="rect">
            <a:avLst/>
          </a:prstGeom>
          <a:noFill/>
          <a:ln>
            <a:noFill/>
          </a:ln>
        </p:spPr>
      </p:pic>
      <p:sp>
        <p:nvSpPr>
          <p:cNvPr id="274" name="Google Shape;274;p30"/>
          <p:cNvSpPr txBox="1"/>
          <p:nvPr/>
        </p:nvSpPr>
        <p:spPr>
          <a:xfrm>
            <a:off x="911200" y="1396450"/>
            <a:ext cx="3000000" cy="45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highlight>
                  <a:srgbClr val="FFFFFF"/>
                </a:highlight>
                <a:latin typeface="Georgia"/>
                <a:ea typeface="Georgia"/>
                <a:cs typeface="Georgia"/>
                <a:sym typeface="Georgia"/>
              </a:rPr>
              <a:t>int d; // elapsed time in days.</a:t>
            </a:r>
            <a:endParaRPr sz="1600">
              <a:highlight>
                <a:srgbClr val="FFFFFF"/>
              </a:highlight>
              <a:latin typeface="Georgia"/>
              <a:ea typeface="Georgia"/>
              <a:cs typeface="Georgia"/>
              <a:sym typeface="Georgia"/>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p:txBody>
      </p:sp>
      <p:sp>
        <p:nvSpPr>
          <p:cNvPr id="275" name="Google Shape;275;p30"/>
          <p:cNvSpPr txBox="1"/>
          <p:nvPr/>
        </p:nvSpPr>
        <p:spPr>
          <a:xfrm>
            <a:off x="4480575" y="1396450"/>
            <a:ext cx="3000000" cy="45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highlight>
                  <a:srgbClr val="FFFFFF"/>
                </a:highlight>
                <a:latin typeface="Georgia"/>
                <a:ea typeface="Georgia"/>
                <a:cs typeface="Georgia"/>
                <a:sym typeface="Georgia"/>
              </a:rPr>
              <a:t>int elapsedTimeInDay;</a:t>
            </a:r>
            <a:endParaRPr/>
          </a:p>
        </p:txBody>
      </p:sp>
      <p:sp>
        <p:nvSpPr>
          <p:cNvPr id="276" name="Google Shape;276;p30"/>
          <p:cNvSpPr txBox="1"/>
          <p:nvPr>
            <p:ph idx="4294967295" type="title"/>
          </p:nvPr>
        </p:nvSpPr>
        <p:spPr>
          <a:xfrm>
            <a:off x="184225" y="296075"/>
            <a:ext cx="4851300" cy="45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0" lang="en-GB" sz="1800">
                <a:highlight>
                  <a:srgbClr val="FFFFFF"/>
                </a:highlight>
              </a:rPr>
              <a:t>Use intention revealing </a:t>
            </a:r>
            <a:r>
              <a:rPr lang="en-GB" sz="1800">
                <a:highlight>
                  <a:srgbClr val="FFFFFF"/>
                </a:highlight>
              </a:rPr>
              <a:t>names</a:t>
            </a:r>
            <a:endParaRPr sz="2400"/>
          </a:p>
        </p:txBody>
      </p:sp>
      <p:sp>
        <p:nvSpPr>
          <p:cNvPr id="277" name="Google Shape;277;p30"/>
          <p:cNvSpPr txBox="1"/>
          <p:nvPr>
            <p:ph idx="4294967295" type="title"/>
          </p:nvPr>
        </p:nvSpPr>
        <p:spPr>
          <a:xfrm>
            <a:off x="184225" y="2725800"/>
            <a:ext cx="6661800" cy="57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0" lang="en-GB" sz="1800">
                <a:highlight>
                  <a:srgbClr val="FFFFFF"/>
                </a:highlight>
              </a:rPr>
              <a:t>A </a:t>
            </a:r>
            <a:r>
              <a:rPr lang="en-GB" sz="1800">
                <a:highlight>
                  <a:srgbClr val="FFFFFF"/>
                </a:highlight>
              </a:rPr>
              <a:t>function </a:t>
            </a:r>
            <a:r>
              <a:rPr b="0" lang="en-GB" sz="1800">
                <a:highlight>
                  <a:srgbClr val="FFFFFF"/>
                </a:highlight>
              </a:rPr>
              <a:t>shouldn’t have more than 3 arguments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1"/>
          <p:cNvSpPr/>
          <p:nvPr/>
        </p:nvSpPr>
        <p:spPr>
          <a:xfrm>
            <a:off x="0" y="1163275"/>
            <a:ext cx="9144000" cy="397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txBox="1"/>
          <p:nvPr>
            <p:ph idx="4294967295" type="title"/>
          </p:nvPr>
        </p:nvSpPr>
        <p:spPr>
          <a:xfrm>
            <a:off x="184225" y="408700"/>
            <a:ext cx="4851300" cy="45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b="0" lang="en-GB" sz="1800">
                <a:highlight>
                  <a:schemeClr val="lt1"/>
                </a:highlight>
              </a:rPr>
              <a:t>Correct naming can prevent </a:t>
            </a:r>
            <a:r>
              <a:rPr lang="en-GB" sz="1800">
                <a:highlight>
                  <a:schemeClr val="lt1"/>
                </a:highlight>
              </a:rPr>
              <a:t>comments</a:t>
            </a:r>
            <a:endParaRPr sz="2400"/>
          </a:p>
        </p:txBody>
      </p:sp>
      <p:pic>
        <p:nvPicPr>
          <p:cNvPr id="284" name="Google Shape;284;p31"/>
          <p:cNvPicPr preferRelativeResize="0"/>
          <p:nvPr/>
        </p:nvPicPr>
        <p:blipFill>
          <a:blip r:embed="rId3">
            <a:alphaModFix/>
          </a:blip>
          <a:stretch>
            <a:fillRect/>
          </a:stretch>
        </p:blipFill>
        <p:spPr>
          <a:xfrm>
            <a:off x="2638650" y="1723638"/>
            <a:ext cx="3695700" cy="2543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32"/>
          <p:cNvPicPr preferRelativeResize="0"/>
          <p:nvPr/>
        </p:nvPicPr>
        <p:blipFill>
          <a:blip r:embed="rId3">
            <a:alphaModFix/>
          </a:blip>
          <a:stretch>
            <a:fillRect/>
          </a:stretch>
        </p:blipFill>
        <p:spPr>
          <a:xfrm>
            <a:off x="-127300" y="-191050"/>
            <a:ext cx="9617124" cy="5409651"/>
          </a:xfrm>
          <a:prstGeom prst="rect">
            <a:avLst/>
          </a:prstGeom>
          <a:noFill/>
          <a:ln>
            <a:noFill/>
          </a:ln>
        </p:spPr>
      </p:pic>
      <p:sp>
        <p:nvSpPr>
          <p:cNvPr id="290" name="Google Shape;290;p32"/>
          <p:cNvSpPr txBox="1"/>
          <p:nvPr/>
        </p:nvSpPr>
        <p:spPr>
          <a:xfrm>
            <a:off x="39750" y="3746225"/>
            <a:ext cx="6389700" cy="13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chemeClr val="lt1"/>
                </a:solidFill>
                <a:latin typeface="Raleway"/>
                <a:ea typeface="Raleway"/>
                <a:cs typeface="Raleway"/>
                <a:sym typeface="Raleway"/>
              </a:rPr>
              <a:t>A Lannister always…</a:t>
            </a:r>
            <a:br>
              <a:rPr b="1" lang="en-GB" sz="3600">
                <a:solidFill>
                  <a:schemeClr val="lt1"/>
                </a:solidFill>
                <a:latin typeface="Raleway"/>
                <a:ea typeface="Raleway"/>
                <a:cs typeface="Raleway"/>
                <a:sym typeface="Raleway"/>
              </a:rPr>
            </a:br>
            <a:r>
              <a:rPr b="1" lang="en-GB" sz="3600">
                <a:solidFill>
                  <a:schemeClr val="lt1"/>
                </a:solidFill>
                <a:latin typeface="Raleway"/>
                <a:ea typeface="Raleway"/>
                <a:cs typeface="Raleway"/>
                <a:sym typeface="Raleway"/>
              </a:rPr>
              <a:t>Pays his technical debt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33"/>
          <p:cNvPicPr preferRelativeResize="0"/>
          <p:nvPr/>
        </p:nvPicPr>
        <p:blipFill>
          <a:blip r:embed="rId3">
            <a:alphaModFix/>
          </a:blip>
          <a:stretch>
            <a:fillRect/>
          </a:stretch>
        </p:blipFill>
        <p:spPr>
          <a:xfrm>
            <a:off x="638175" y="76200"/>
            <a:ext cx="7492904" cy="499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GB"/>
              <a:t>“Always code as if the guy who ends up maintaining your code will be a violent psychopath who knows where you live”</a:t>
            </a:r>
            <a:endParaRPr b="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35"/>
          <p:cNvPicPr preferRelativeResize="0"/>
          <p:nvPr/>
        </p:nvPicPr>
        <p:blipFill>
          <a:blip r:embed="rId3">
            <a:alphaModFix/>
          </a:blip>
          <a:stretch>
            <a:fillRect/>
          </a:stretch>
        </p:blipFill>
        <p:spPr>
          <a:xfrm>
            <a:off x="926100" y="152400"/>
            <a:ext cx="6385950" cy="5340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Refactor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19"/>
          <p:cNvPicPr preferRelativeResize="0"/>
          <p:nvPr/>
        </p:nvPicPr>
        <p:blipFill>
          <a:blip r:embed="rId3">
            <a:alphaModFix/>
          </a:blip>
          <a:stretch>
            <a:fillRect/>
          </a:stretch>
        </p:blipFill>
        <p:spPr>
          <a:xfrm>
            <a:off x="0" y="275788"/>
            <a:ext cx="5877650" cy="4591926"/>
          </a:xfrm>
          <a:prstGeom prst="rect">
            <a:avLst/>
          </a:prstGeom>
          <a:noFill/>
          <a:ln>
            <a:noFill/>
          </a:ln>
        </p:spPr>
      </p:pic>
      <p:pic>
        <p:nvPicPr>
          <p:cNvPr id="183" name="Google Shape;183;p19"/>
          <p:cNvPicPr preferRelativeResize="0"/>
          <p:nvPr/>
        </p:nvPicPr>
        <p:blipFill>
          <a:blip r:embed="rId4">
            <a:alphaModFix/>
          </a:blip>
          <a:stretch>
            <a:fillRect/>
          </a:stretch>
        </p:blipFill>
        <p:spPr>
          <a:xfrm>
            <a:off x="6186977" y="1433738"/>
            <a:ext cx="674851" cy="674828"/>
          </a:xfrm>
          <a:prstGeom prst="rect">
            <a:avLst/>
          </a:prstGeom>
          <a:noFill/>
          <a:ln>
            <a:noFill/>
          </a:ln>
        </p:spPr>
      </p:pic>
      <p:pic>
        <p:nvPicPr>
          <p:cNvPr id="184" name="Google Shape;184;p19"/>
          <p:cNvPicPr preferRelativeResize="0"/>
          <p:nvPr/>
        </p:nvPicPr>
        <p:blipFill>
          <a:blip r:embed="rId5">
            <a:alphaModFix/>
          </a:blip>
          <a:stretch>
            <a:fillRect/>
          </a:stretch>
        </p:blipFill>
        <p:spPr>
          <a:xfrm>
            <a:off x="6186975" y="647450"/>
            <a:ext cx="674851" cy="674829"/>
          </a:xfrm>
          <a:prstGeom prst="rect">
            <a:avLst/>
          </a:prstGeom>
          <a:noFill/>
          <a:ln>
            <a:noFill/>
          </a:ln>
        </p:spPr>
      </p:pic>
      <p:pic>
        <p:nvPicPr>
          <p:cNvPr id="185" name="Google Shape;185;p19"/>
          <p:cNvPicPr preferRelativeResize="0"/>
          <p:nvPr/>
        </p:nvPicPr>
        <p:blipFill>
          <a:blip r:embed="rId6">
            <a:alphaModFix/>
          </a:blip>
          <a:stretch>
            <a:fillRect/>
          </a:stretch>
        </p:blipFill>
        <p:spPr>
          <a:xfrm>
            <a:off x="8205424" y="647426"/>
            <a:ext cx="674851" cy="674872"/>
          </a:xfrm>
          <a:prstGeom prst="rect">
            <a:avLst/>
          </a:prstGeom>
          <a:noFill/>
          <a:ln>
            <a:noFill/>
          </a:ln>
        </p:spPr>
      </p:pic>
      <p:pic>
        <p:nvPicPr>
          <p:cNvPr id="186" name="Google Shape;186;p19"/>
          <p:cNvPicPr preferRelativeResize="0"/>
          <p:nvPr/>
        </p:nvPicPr>
        <p:blipFill>
          <a:blip r:embed="rId7">
            <a:alphaModFix/>
          </a:blip>
          <a:stretch>
            <a:fillRect/>
          </a:stretch>
        </p:blipFill>
        <p:spPr>
          <a:xfrm>
            <a:off x="7247350" y="1433713"/>
            <a:ext cx="674851" cy="674851"/>
          </a:xfrm>
          <a:prstGeom prst="rect">
            <a:avLst/>
          </a:prstGeom>
          <a:noFill/>
          <a:ln>
            <a:noFill/>
          </a:ln>
        </p:spPr>
      </p:pic>
      <p:pic>
        <p:nvPicPr>
          <p:cNvPr id="187" name="Google Shape;187;p19"/>
          <p:cNvPicPr preferRelativeResize="0"/>
          <p:nvPr/>
        </p:nvPicPr>
        <p:blipFill>
          <a:blip r:embed="rId8">
            <a:alphaModFix/>
          </a:blip>
          <a:stretch>
            <a:fillRect/>
          </a:stretch>
        </p:blipFill>
        <p:spPr>
          <a:xfrm>
            <a:off x="7237250" y="647450"/>
            <a:ext cx="674851" cy="674851"/>
          </a:xfrm>
          <a:prstGeom prst="rect">
            <a:avLst/>
          </a:prstGeom>
          <a:noFill/>
          <a:ln>
            <a:noFill/>
          </a:ln>
        </p:spPr>
      </p:pic>
      <p:sp>
        <p:nvSpPr>
          <p:cNvPr id="188" name="Google Shape;188;p19"/>
          <p:cNvSpPr txBox="1"/>
          <p:nvPr>
            <p:ph idx="4294967295" type="body"/>
          </p:nvPr>
        </p:nvSpPr>
        <p:spPr>
          <a:xfrm>
            <a:off x="6269075" y="2979300"/>
            <a:ext cx="2611200" cy="18885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sz="1400" u="sng">
                <a:solidFill>
                  <a:schemeClr val="hlink"/>
                </a:solidFill>
                <a:hlinkClick r:id="rId9"/>
              </a:rPr>
              <a:t>alex.llanes@gmail.com</a:t>
            </a:r>
            <a:br>
              <a:rPr lang="en-GB" sz="1400"/>
            </a:br>
            <a:br>
              <a:rPr lang="en-GB" sz="1400"/>
            </a:br>
            <a:r>
              <a:rPr lang="en-GB" sz="1400"/>
              <a:t>	allanes87</a:t>
            </a:r>
            <a:endParaRPr sz="1400"/>
          </a:p>
          <a:p>
            <a:pPr indent="457200" lvl="0" marL="0" rtl="0" algn="l">
              <a:spcBef>
                <a:spcPts val="1600"/>
              </a:spcBef>
              <a:spcAft>
                <a:spcPts val="0"/>
              </a:spcAft>
              <a:buNone/>
            </a:pPr>
            <a:r>
              <a:rPr lang="en-GB" sz="1400" u="sng">
                <a:solidFill>
                  <a:schemeClr val="hlink"/>
                </a:solidFill>
                <a:hlinkClick r:id="rId10"/>
              </a:rPr>
              <a:t>Linkedin</a:t>
            </a:r>
            <a:endParaRPr sz="1400"/>
          </a:p>
          <a:p>
            <a:pPr indent="45720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9" name="Google Shape;189;p19"/>
          <p:cNvPicPr preferRelativeResize="0"/>
          <p:nvPr/>
        </p:nvPicPr>
        <p:blipFill>
          <a:blip r:embed="rId11">
            <a:alphaModFix/>
          </a:blip>
          <a:stretch>
            <a:fillRect/>
          </a:stretch>
        </p:blipFill>
        <p:spPr>
          <a:xfrm>
            <a:off x="6540425" y="3527288"/>
            <a:ext cx="226924" cy="219982"/>
          </a:xfrm>
          <a:prstGeom prst="rect">
            <a:avLst/>
          </a:prstGeom>
          <a:noFill/>
          <a:ln>
            <a:noFill/>
          </a:ln>
        </p:spPr>
      </p:pic>
      <p:pic>
        <p:nvPicPr>
          <p:cNvPr id="190" name="Google Shape;190;p19"/>
          <p:cNvPicPr preferRelativeResize="0"/>
          <p:nvPr/>
        </p:nvPicPr>
        <p:blipFill>
          <a:blip r:embed="rId12">
            <a:alphaModFix/>
          </a:blip>
          <a:stretch>
            <a:fillRect/>
          </a:stretch>
        </p:blipFill>
        <p:spPr>
          <a:xfrm>
            <a:off x="6540425" y="4032197"/>
            <a:ext cx="226924" cy="220004"/>
          </a:xfrm>
          <a:prstGeom prst="rect">
            <a:avLst/>
          </a:prstGeom>
          <a:noFill/>
          <a:ln>
            <a:noFill/>
          </a:ln>
        </p:spPr>
      </p:pic>
      <p:pic>
        <p:nvPicPr>
          <p:cNvPr id="191" name="Google Shape;191;p19"/>
          <p:cNvPicPr preferRelativeResize="0"/>
          <p:nvPr/>
        </p:nvPicPr>
        <p:blipFill>
          <a:blip r:embed="rId13">
            <a:alphaModFix/>
          </a:blip>
          <a:stretch>
            <a:fillRect/>
          </a:stretch>
        </p:blipFill>
        <p:spPr>
          <a:xfrm>
            <a:off x="6540426" y="3062350"/>
            <a:ext cx="226924" cy="2199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37"/>
          <p:cNvPicPr preferRelativeResize="0"/>
          <p:nvPr/>
        </p:nvPicPr>
        <p:blipFill>
          <a:blip r:embed="rId3">
            <a:alphaModFix/>
          </a:blip>
          <a:stretch>
            <a:fillRect/>
          </a:stretch>
        </p:blipFill>
        <p:spPr>
          <a:xfrm>
            <a:off x="0" y="-138105"/>
            <a:ext cx="9144000" cy="5891206"/>
          </a:xfrm>
          <a:prstGeom prst="rect">
            <a:avLst/>
          </a:prstGeom>
          <a:noFill/>
          <a:ln>
            <a:noFill/>
          </a:ln>
        </p:spPr>
      </p:pic>
      <p:sp>
        <p:nvSpPr>
          <p:cNvPr id="316" name="Google Shape;316;p37"/>
          <p:cNvSpPr txBox="1"/>
          <p:nvPr/>
        </p:nvSpPr>
        <p:spPr>
          <a:xfrm>
            <a:off x="140800" y="4708775"/>
            <a:ext cx="38388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chemeClr val="lt1"/>
                </a:solidFill>
                <a:latin typeface="Raleway"/>
                <a:ea typeface="Raleway"/>
                <a:cs typeface="Raleway"/>
                <a:sym typeface="Raleway"/>
              </a:rPr>
              <a:t>fear of Refactor</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8"/>
          <p:cNvSpPr/>
          <p:nvPr/>
        </p:nvSpPr>
        <p:spPr>
          <a:xfrm>
            <a:off x="-15450" y="0"/>
            <a:ext cx="9174925" cy="2421650"/>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266275" y="470700"/>
            <a:ext cx="1882500" cy="987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Code for humans</a:t>
            </a:r>
            <a:endParaRPr/>
          </a:p>
        </p:txBody>
      </p:sp>
      <p:sp>
        <p:nvSpPr>
          <p:cNvPr id="323" name="Google Shape;323;p38"/>
          <p:cNvSpPr/>
          <p:nvPr/>
        </p:nvSpPr>
        <p:spPr>
          <a:xfrm>
            <a:off x="3671450" y="470700"/>
            <a:ext cx="1972200" cy="987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Apply Clean Code</a:t>
            </a:r>
            <a:endParaRPr/>
          </a:p>
        </p:txBody>
      </p:sp>
      <p:sp>
        <p:nvSpPr>
          <p:cNvPr id="324" name="Google Shape;324;p38"/>
          <p:cNvSpPr/>
          <p:nvPr/>
        </p:nvSpPr>
        <p:spPr>
          <a:xfrm>
            <a:off x="6113225" y="470700"/>
            <a:ext cx="1972200" cy="987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Pay your debts</a:t>
            </a:r>
            <a:endParaRPr/>
          </a:p>
        </p:txBody>
      </p:sp>
      <p:sp>
        <p:nvSpPr>
          <p:cNvPr id="325" name="Google Shape;325;p38"/>
          <p:cNvSpPr/>
          <p:nvPr/>
        </p:nvSpPr>
        <p:spPr>
          <a:xfrm>
            <a:off x="3689750" y="2686000"/>
            <a:ext cx="1972200" cy="987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Continuous</a:t>
            </a:r>
            <a:r>
              <a:rPr lang="en-GB"/>
              <a:t> Refactor</a:t>
            </a:r>
            <a:endParaRPr/>
          </a:p>
        </p:txBody>
      </p:sp>
      <p:sp>
        <p:nvSpPr>
          <p:cNvPr id="326" name="Google Shape;326;p38"/>
          <p:cNvSpPr/>
          <p:nvPr/>
        </p:nvSpPr>
        <p:spPr>
          <a:xfrm>
            <a:off x="3843800" y="3983075"/>
            <a:ext cx="1664100" cy="987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UnitTest</a:t>
            </a:r>
            <a:endParaRPr/>
          </a:p>
        </p:txBody>
      </p:sp>
      <p:sp>
        <p:nvSpPr>
          <p:cNvPr id="327" name="Google Shape;327;p38"/>
          <p:cNvSpPr/>
          <p:nvPr/>
        </p:nvSpPr>
        <p:spPr>
          <a:xfrm>
            <a:off x="6131525" y="2686000"/>
            <a:ext cx="1972200" cy="987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Code Review</a:t>
            </a:r>
            <a:endParaRPr/>
          </a:p>
        </p:txBody>
      </p:sp>
      <p:sp>
        <p:nvSpPr>
          <p:cNvPr id="328" name="Google Shape;328;p38"/>
          <p:cNvSpPr/>
          <p:nvPr/>
        </p:nvSpPr>
        <p:spPr>
          <a:xfrm>
            <a:off x="1194900" y="2686000"/>
            <a:ext cx="1972200" cy="987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Pair Programming</a:t>
            </a:r>
            <a:endParaRPr/>
          </a:p>
        </p:txBody>
      </p:sp>
      <p:cxnSp>
        <p:nvCxnSpPr>
          <p:cNvPr id="329" name="Google Shape;329;p38"/>
          <p:cNvCxnSpPr>
            <a:stCxn id="325" idx="2"/>
            <a:endCxn id="326" idx="0"/>
          </p:cNvCxnSpPr>
          <p:nvPr/>
        </p:nvCxnSpPr>
        <p:spPr>
          <a:xfrm>
            <a:off x="4675850" y="3673600"/>
            <a:ext cx="0" cy="309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33" name="Shape 333"/>
        <p:cNvGrpSpPr/>
        <p:nvPr/>
      </p:nvGrpSpPr>
      <p:grpSpPr>
        <a:xfrm>
          <a:off x="0" y="0"/>
          <a:ext cx="0" cy="0"/>
          <a:chOff x="0" y="0"/>
          <a:chExt cx="0" cy="0"/>
        </a:xfrm>
      </p:grpSpPr>
      <p:pic>
        <p:nvPicPr>
          <p:cNvPr id="334" name="Google Shape;334;p39"/>
          <p:cNvPicPr preferRelativeResize="0"/>
          <p:nvPr/>
        </p:nvPicPr>
        <p:blipFill>
          <a:blip r:embed="rId3">
            <a:alphaModFix amt="38000"/>
          </a:blip>
          <a:stretch>
            <a:fillRect/>
          </a:stretch>
        </p:blipFill>
        <p:spPr>
          <a:xfrm>
            <a:off x="0" y="-85725"/>
            <a:ext cx="9296376" cy="5229225"/>
          </a:xfrm>
          <a:prstGeom prst="rect">
            <a:avLst/>
          </a:prstGeom>
          <a:noFill/>
          <a:ln>
            <a:noFill/>
          </a:ln>
        </p:spPr>
      </p:pic>
      <p:sp>
        <p:nvSpPr>
          <p:cNvPr id="335" name="Google Shape;335;p39"/>
          <p:cNvSpPr txBox="1"/>
          <p:nvPr>
            <p:ph idx="4294967295" type="title"/>
          </p:nvPr>
        </p:nvSpPr>
        <p:spPr>
          <a:xfrm>
            <a:off x="0" y="1839950"/>
            <a:ext cx="4896000" cy="16029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lang="en-GB" sz="4800">
                <a:solidFill>
                  <a:schemeClr val="dk2"/>
                </a:solidFill>
              </a:rPr>
              <a:t>  </a:t>
            </a:r>
            <a:r>
              <a:rPr lang="en-GB" sz="4800">
                <a:solidFill>
                  <a:schemeClr val="dk2"/>
                </a:solidFill>
              </a:rPr>
              <a:t>Unit Test</a:t>
            </a:r>
            <a:br>
              <a:rPr lang="en-GB" sz="4800">
                <a:solidFill>
                  <a:schemeClr val="dk2"/>
                </a:solidFill>
              </a:rPr>
            </a:br>
            <a:r>
              <a:rPr lang="en-GB" sz="4800">
                <a:solidFill>
                  <a:schemeClr val="dk2"/>
                </a:solidFill>
              </a:rPr>
              <a:t>  </a:t>
            </a:r>
            <a:r>
              <a:rPr b="0" lang="en-GB" sz="4800">
                <a:solidFill>
                  <a:schemeClr val="dk2"/>
                </a:solidFill>
              </a:rPr>
              <a:t>Xamarin.Forms</a:t>
            </a:r>
            <a:endParaRPr b="0" sz="4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MVVM?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Google Shape;345;p41"/>
          <p:cNvPicPr preferRelativeResize="0"/>
          <p:nvPr/>
        </p:nvPicPr>
        <p:blipFill>
          <a:blip r:embed="rId3">
            <a:alphaModFix/>
          </a:blip>
          <a:stretch>
            <a:fillRect/>
          </a:stretch>
        </p:blipFill>
        <p:spPr>
          <a:xfrm>
            <a:off x="471525" y="1029975"/>
            <a:ext cx="8341952" cy="3048200"/>
          </a:xfrm>
          <a:prstGeom prst="rect">
            <a:avLst/>
          </a:prstGeom>
          <a:noFill/>
          <a:ln>
            <a:noFill/>
          </a:ln>
        </p:spPr>
      </p:pic>
      <p:sp>
        <p:nvSpPr>
          <p:cNvPr id="346" name="Google Shape;346;p41"/>
          <p:cNvSpPr txBox="1"/>
          <p:nvPr>
            <p:ph idx="4294967295" type="title"/>
          </p:nvPr>
        </p:nvSpPr>
        <p:spPr>
          <a:xfrm>
            <a:off x="221750" y="21115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MVVM benefits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2"/>
          <p:cNvSpPr/>
          <p:nvPr/>
        </p:nvSpPr>
        <p:spPr>
          <a:xfrm>
            <a:off x="0" y="865300"/>
            <a:ext cx="9144000" cy="42783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UnitTest?</a:t>
            </a:r>
            <a:endParaRPr/>
          </a:p>
        </p:txBody>
      </p:sp>
      <p:pic>
        <p:nvPicPr>
          <p:cNvPr id="353" name="Google Shape;353;p42"/>
          <p:cNvPicPr preferRelativeResize="0"/>
          <p:nvPr/>
        </p:nvPicPr>
        <p:blipFill>
          <a:blip r:embed="rId3">
            <a:alphaModFix/>
          </a:blip>
          <a:stretch>
            <a:fillRect/>
          </a:stretch>
        </p:blipFill>
        <p:spPr>
          <a:xfrm>
            <a:off x="287650" y="1550775"/>
            <a:ext cx="4284350" cy="2597198"/>
          </a:xfrm>
          <a:prstGeom prst="rect">
            <a:avLst/>
          </a:prstGeom>
          <a:noFill/>
          <a:ln>
            <a:noFill/>
          </a:ln>
        </p:spPr>
      </p:pic>
      <p:pic>
        <p:nvPicPr>
          <p:cNvPr id="354" name="Google Shape;354;p42"/>
          <p:cNvPicPr preferRelativeResize="0"/>
          <p:nvPr/>
        </p:nvPicPr>
        <p:blipFill>
          <a:blip r:embed="rId4">
            <a:alphaModFix/>
          </a:blip>
          <a:stretch>
            <a:fillRect/>
          </a:stretch>
        </p:blipFill>
        <p:spPr>
          <a:xfrm>
            <a:off x="4650400" y="1079875"/>
            <a:ext cx="4189550" cy="38475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3"/>
          <p:cNvSpPr/>
          <p:nvPr/>
        </p:nvSpPr>
        <p:spPr>
          <a:xfrm>
            <a:off x="0" y="865300"/>
            <a:ext cx="9144000" cy="42783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UnitTest?</a:t>
            </a:r>
            <a:endParaRPr/>
          </a:p>
        </p:txBody>
      </p:sp>
      <p:pic>
        <p:nvPicPr>
          <p:cNvPr id="361" name="Google Shape;361;p43"/>
          <p:cNvPicPr preferRelativeResize="0"/>
          <p:nvPr/>
        </p:nvPicPr>
        <p:blipFill>
          <a:blip r:embed="rId3">
            <a:alphaModFix/>
          </a:blip>
          <a:stretch>
            <a:fillRect/>
          </a:stretch>
        </p:blipFill>
        <p:spPr>
          <a:xfrm>
            <a:off x="4724325" y="1166100"/>
            <a:ext cx="4180851" cy="3676700"/>
          </a:xfrm>
          <a:prstGeom prst="rect">
            <a:avLst/>
          </a:prstGeom>
          <a:noFill/>
          <a:ln>
            <a:noFill/>
          </a:ln>
        </p:spPr>
      </p:pic>
      <p:pic>
        <p:nvPicPr>
          <p:cNvPr id="362" name="Google Shape;362;p43"/>
          <p:cNvPicPr preferRelativeResize="0"/>
          <p:nvPr/>
        </p:nvPicPr>
        <p:blipFill>
          <a:blip r:embed="rId4">
            <a:alphaModFix/>
          </a:blip>
          <a:stretch>
            <a:fillRect/>
          </a:stretch>
        </p:blipFill>
        <p:spPr>
          <a:xfrm>
            <a:off x="287650" y="1550775"/>
            <a:ext cx="4284350" cy="25971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Terminology</a:t>
            </a:r>
            <a:endParaRPr/>
          </a:p>
        </p:txBody>
      </p:sp>
      <p:sp>
        <p:nvSpPr>
          <p:cNvPr id="368" name="Google Shape;368;p4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Little concepts to be on the same page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5"/>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Testing Pyramid</a:t>
            </a:r>
            <a:endParaRPr/>
          </a:p>
        </p:txBody>
      </p:sp>
      <p:pic>
        <p:nvPicPr>
          <p:cNvPr id="374" name="Google Shape;374;p45"/>
          <p:cNvPicPr preferRelativeResize="0"/>
          <p:nvPr/>
        </p:nvPicPr>
        <p:blipFill>
          <a:blip r:embed="rId3">
            <a:alphaModFix/>
          </a:blip>
          <a:stretch>
            <a:fillRect/>
          </a:stretch>
        </p:blipFill>
        <p:spPr>
          <a:xfrm>
            <a:off x="1423125" y="966150"/>
            <a:ext cx="6297741" cy="3973400"/>
          </a:xfrm>
          <a:prstGeom prst="rect">
            <a:avLst/>
          </a:prstGeom>
          <a:noFill/>
          <a:ln>
            <a:noFill/>
          </a:ln>
        </p:spPr>
      </p:pic>
      <p:sp>
        <p:nvSpPr>
          <p:cNvPr id="375" name="Google Shape;375;p45"/>
          <p:cNvSpPr/>
          <p:nvPr/>
        </p:nvSpPr>
        <p:spPr>
          <a:xfrm>
            <a:off x="4143675" y="267275"/>
            <a:ext cx="2040876" cy="1144152"/>
          </a:xfrm>
          <a:prstGeom prst="cloud">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Manual Test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6"/>
          <p:cNvSpPr/>
          <p:nvPr/>
        </p:nvSpPr>
        <p:spPr>
          <a:xfrm>
            <a:off x="3731350" y="-25"/>
            <a:ext cx="5412600" cy="51435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6"/>
          <p:cNvSpPr txBox="1"/>
          <p:nvPr>
            <p:ph type="title"/>
          </p:nvPr>
        </p:nvSpPr>
        <p:spPr>
          <a:xfrm>
            <a:off x="729450" y="1318650"/>
            <a:ext cx="7688400" cy="19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t>A</a:t>
            </a:r>
            <a:r>
              <a:rPr lang="en-GB">
                <a:solidFill>
                  <a:srgbClr val="666666"/>
                </a:solidFill>
              </a:rPr>
              <a:t>rrange</a:t>
            </a:r>
            <a:endParaRPr sz="1100">
              <a:solidFill>
                <a:srgbClr val="666666"/>
              </a:solidFill>
            </a:endParaRPr>
          </a:p>
          <a:p>
            <a:pPr indent="0" lvl="0" marL="0" rtl="0" algn="l">
              <a:spcBef>
                <a:spcPts val="0"/>
              </a:spcBef>
              <a:spcAft>
                <a:spcPts val="0"/>
              </a:spcAft>
              <a:buNone/>
            </a:pPr>
            <a:r>
              <a:rPr lang="en-GB" sz="4000"/>
              <a:t>A</a:t>
            </a:r>
            <a:r>
              <a:rPr lang="en-GB">
                <a:solidFill>
                  <a:srgbClr val="666666"/>
                </a:solidFill>
              </a:rPr>
              <a:t>ct</a:t>
            </a:r>
            <a:endParaRPr>
              <a:solidFill>
                <a:srgbClr val="666666"/>
              </a:solidFill>
            </a:endParaRPr>
          </a:p>
          <a:p>
            <a:pPr indent="0" lvl="0" marL="0" rtl="0" algn="l">
              <a:spcBef>
                <a:spcPts val="0"/>
              </a:spcBef>
              <a:spcAft>
                <a:spcPts val="0"/>
              </a:spcAft>
              <a:buNone/>
            </a:pPr>
            <a:r>
              <a:rPr lang="en-GB" sz="4000"/>
              <a:t>A</a:t>
            </a:r>
            <a:r>
              <a:rPr lang="en-GB">
                <a:solidFill>
                  <a:srgbClr val="666666"/>
                </a:solidFill>
              </a:rPr>
              <a:t>ssert</a:t>
            </a:r>
            <a:endParaRPr>
              <a:solidFill>
                <a:srgbClr val="666666"/>
              </a:solidFill>
            </a:endParaRPr>
          </a:p>
        </p:txBody>
      </p:sp>
      <p:sp>
        <p:nvSpPr>
          <p:cNvPr id="382" name="Google Shape;382;p46"/>
          <p:cNvSpPr/>
          <p:nvPr/>
        </p:nvSpPr>
        <p:spPr>
          <a:xfrm>
            <a:off x="10300" y="0"/>
            <a:ext cx="3721200" cy="73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46"/>
          <p:cNvPicPr preferRelativeResize="0"/>
          <p:nvPr/>
        </p:nvPicPr>
        <p:blipFill>
          <a:blip r:embed="rId3">
            <a:alphaModFix/>
          </a:blip>
          <a:stretch>
            <a:fillRect/>
          </a:stretch>
        </p:blipFill>
        <p:spPr>
          <a:xfrm>
            <a:off x="4035663" y="715837"/>
            <a:ext cx="4803975" cy="3711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20"/>
          <p:cNvPicPr preferRelativeResize="0"/>
          <p:nvPr/>
        </p:nvPicPr>
        <p:blipFill rotWithShape="1">
          <a:blip r:embed="rId3">
            <a:alphaModFix/>
          </a:blip>
          <a:srcRect b="389" l="6070" r="15498" t="2277"/>
          <a:stretch/>
        </p:blipFill>
        <p:spPr>
          <a:xfrm>
            <a:off x="5146775" y="1184600"/>
            <a:ext cx="1969200" cy="3262600"/>
          </a:xfrm>
          <a:prstGeom prst="rect">
            <a:avLst/>
          </a:prstGeom>
          <a:noFill/>
          <a:ln>
            <a:noFill/>
          </a:ln>
        </p:spPr>
      </p:pic>
      <p:pic>
        <p:nvPicPr>
          <p:cNvPr id="197" name="Google Shape;197;p20"/>
          <p:cNvPicPr preferRelativeResize="0"/>
          <p:nvPr/>
        </p:nvPicPr>
        <p:blipFill rotWithShape="1">
          <a:blip r:embed="rId4">
            <a:alphaModFix/>
          </a:blip>
          <a:srcRect b="9017" l="12814" r="31709" t="-567"/>
          <a:stretch/>
        </p:blipFill>
        <p:spPr>
          <a:xfrm>
            <a:off x="3123150" y="1184600"/>
            <a:ext cx="1978075" cy="3262600"/>
          </a:xfrm>
          <a:prstGeom prst="rect">
            <a:avLst/>
          </a:prstGeom>
          <a:noFill/>
          <a:ln>
            <a:noFill/>
          </a:ln>
        </p:spPr>
      </p:pic>
      <p:pic>
        <p:nvPicPr>
          <p:cNvPr id="198" name="Google Shape;198;p20"/>
          <p:cNvPicPr preferRelativeResize="0"/>
          <p:nvPr/>
        </p:nvPicPr>
        <p:blipFill rotWithShape="1">
          <a:blip r:embed="rId5">
            <a:alphaModFix/>
          </a:blip>
          <a:srcRect b="7551" l="7973" r="9572" t="2113"/>
          <a:stretch/>
        </p:blipFill>
        <p:spPr>
          <a:xfrm>
            <a:off x="7165950" y="1184600"/>
            <a:ext cx="1969200" cy="3262600"/>
          </a:xfrm>
          <a:prstGeom prst="rect">
            <a:avLst/>
          </a:prstGeom>
          <a:noFill/>
          <a:ln>
            <a:noFill/>
          </a:ln>
        </p:spPr>
      </p:pic>
      <p:sp>
        <p:nvSpPr>
          <p:cNvPr id="199" name="Google Shape;199;p20"/>
          <p:cNvSpPr txBox="1"/>
          <p:nvPr>
            <p:ph type="title"/>
          </p:nvPr>
        </p:nvSpPr>
        <p:spPr>
          <a:xfrm>
            <a:off x="728350" y="1318650"/>
            <a:ext cx="2207700" cy="10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t>
            </a:r>
            <a:r>
              <a:rPr lang="en-GB"/>
              <a:t>beginning</a:t>
            </a:r>
            <a:endParaRPr b="0"/>
          </a:p>
        </p:txBody>
      </p:sp>
      <p:sp>
        <p:nvSpPr>
          <p:cNvPr id="200" name="Google Shape;200;p20"/>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Uncle Bob</a:t>
            </a:r>
            <a:endParaRPr>
              <a:solidFill>
                <a:srgbClr val="FFFFFF"/>
              </a:solidFill>
            </a:endParaRPr>
          </a:p>
        </p:txBody>
      </p:sp>
      <p:sp>
        <p:nvSpPr>
          <p:cNvPr id="201" name="Google Shape;201;p20"/>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Martin Fowler</a:t>
            </a:r>
            <a:endParaRPr>
              <a:solidFill>
                <a:srgbClr val="FFFFFF"/>
              </a:solidFill>
            </a:endParaRPr>
          </a:p>
        </p:txBody>
      </p:sp>
      <p:sp>
        <p:nvSpPr>
          <p:cNvPr id="202" name="Google Shape;202;p20"/>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Kent Beck</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7"/>
          <p:cNvSpPr/>
          <p:nvPr/>
        </p:nvSpPr>
        <p:spPr>
          <a:xfrm>
            <a:off x="0" y="886450"/>
            <a:ext cx="9144000" cy="429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7"/>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NUnit vs XUnit</a:t>
            </a:r>
            <a:endParaRPr/>
          </a:p>
        </p:txBody>
      </p:sp>
      <p:pic>
        <p:nvPicPr>
          <p:cNvPr id="390" name="Google Shape;390;p47"/>
          <p:cNvPicPr preferRelativeResize="0"/>
          <p:nvPr/>
        </p:nvPicPr>
        <p:blipFill>
          <a:blip r:embed="rId3">
            <a:alphaModFix/>
          </a:blip>
          <a:stretch>
            <a:fillRect/>
          </a:stretch>
        </p:blipFill>
        <p:spPr>
          <a:xfrm>
            <a:off x="1670675" y="1118750"/>
            <a:ext cx="5931924" cy="3739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8"/>
          <p:cNvSpPr/>
          <p:nvPr/>
        </p:nvSpPr>
        <p:spPr>
          <a:xfrm>
            <a:off x="0" y="886450"/>
            <a:ext cx="9144000" cy="429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8"/>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XUnit</a:t>
            </a:r>
            <a:endParaRPr/>
          </a:p>
        </p:txBody>
      </p:sp>
      <p:pic>
        <p:nvPicPr>
          <p:cNvPr id="397" name="Google Shape;397;p48"/>
          <p:cNvPicPr preferRelativeResize="0"/>
          <p:nvPr/>
        </p:nvPicPr>
        <p:blipFill>
          <a:blip r:embed="rId3">
            <a:alphaModFix/>
          </a:blip>
          <a:stretch>
            <a:fillRect/>
          </a:stretch>
        </p:blipFill>
        <p:spPr>
          <a:xfrm>
            <a:off x="283174" y="1093621"/>
            <a:ext cx="6096750" cy="2351953"/>
          </a:xfrm>
          <a:prstGeom prst="rect">
            <a:avLst/>
          </a:prstGeom>
          <a:noFill/>
          <a:ln>
            <a:noFill/>
          </a:ln>
        </p:spPr>
      </p:pic>
      <p:pic>
        <p:nvPicPr>
          <p:cNvPr id="398" name="Google Shape;398;p48"/>
          <p:cNvPicPr preferRelativeResize="0"/>
          <p:nvPr/>
        </p:nvPicPr>
        <p:blipFill>
          <a:blip r:embed="rId4">
            <a:alphaModFix/>
          </a:blip>
          <a:stretch>
            <a:fillRect/>
          </a:stretch>
        </p:blipFill>
        <p:spPr>
          <a:xfrm>
            <a:off x="2969074" y="2882875"/>
            <a:ext cx="5994925" cy="2075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9"/>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r>
              <a:rPr lang="en-GB"/>
              <a:t>Unit</a:t>
            </a:r>
            <a:endParaRPr/>
          </a:p>
        </p:txBody>
      </p:sp>
      <p:sp>
        <p:nvSpPr>
          <p:cNvPr id="404" name="Google Shape;404;p49"/>
          <p:cNvSpPr/>
          <p:nvPr/>
        </p:nvSpPr>
        <p:spPr>
          <a:xfrm>
            <a:off x="0" y="865300"/>
            <a:ext cx="9144000" cy="42783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49"/>
          <p:cNvPicPr preferRelativeResize="0"/>
          <p:nvPr/>
        </p:nvPicPr>
        <p:blipFill>
          <a:blip r:embed="rId3">
            <a:alphaModFix/>
          </a:blip>
          <a:stretch>
            <a:fillRect/>
          </a:stretch>
        </p:blipFill>
        <p:spPr>
          <a:xfrm>
            <a:off x="4627275" y="1339325"/>
            <a:ext cx="4358149" cy="3111751"/>
          </a:xfrm>
          <a:prstGeom prst="rect">
            <a:avLst/>
          </a:prstGeom>
          <a:noFill/>
          <a:ln>
            <a:noFill/>
          </a:ln>
        </p:spPr>
      </p:pic>
      <p:pic>
        <p:nvPicPr>
          <p:cNvPr id="406" name="Google Shape;406;p49"/>
          <p:cNvPicPr preferRelativeResize="0"/>
          <p:nvPr/>
        </p:nvPicPr>
        <p:blipFill>
          <a:blip r:embed="rId4">
            <a:alphaModFix/>
          </a:blip>
          <a:stretch>
            <a:fillRect/>
          </a:stretch>
        </p:blipFill>
        <p:spPr>
          <a:xfrm>
            <a:off x="111425" y="1396138"/>
            <a:ext cx="4234925" cy="27261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0"/>
          <p:cNvSpPr txBox="1"/>
          <p:nvPr>
            <p:ph type="title"/>
          </p:nvPr>
        </p:nvSpPr>
        <p:spPr>
          <a:xfrm>
            <a:off x="729450" y="1318650"/>
            <a:ext cx="7688400" cy="3299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GB"/>
              <a:t>Mocks </a:t>
            </a:r>
            <a:endParaRPr/>
          </a:p>
          <a:p>
            <a:pPr indent="-393700" lvl="0" marL="457200" rtl="0" algn="l">
              <a:spcBef>
                <a:spcPts val="0"/>
              </a:spcBef>
              <a:spcAft>
                <a:spcPts val="0"/>
              </a:spcAft>
              <a:buSzPts val="2600"/>
              <a:buChar char="●"/>
            </a:pPr>
            <a:r>
              <a:rPr lang="en-GB"/>
              <a:t>Stubs</a:t>
            </a:r>
            <a:endParaRPr/>
          </a:p>
          <a:p>
            <a:pPr indent="-393700" lvl="0" marL="457200" rtl="0" algn="l">
              <a:spcBef>
                <a:spcPts val="0"/>
              </a:spcBef>
              <a:spcAft>
                <a:spcPts val="0"/>
              </a:spcAft>
              <a:buSzPts val="2600"/>
              <a:buChar char="●"/>
            </a:pPr>
            <a:r>
              <a:rPr lang="en-GB"/>
              <a:t>Fake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Setup</a:t>
            </a:r>
            <a:endParaRPr/>
          </a:p>
        </p:txBody>
      </p:sp>
      <p:sp>
        <p:nvSpPr>
          <p:cNvPr id="417" name="Google Shape;417;p5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Change our project to use UnitTest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2"/>
          <p:cNvSpPr txBox="1"/>
          <p:nvPr>
            <p:ph type="title"/>
          </p:nvPr>
        </p:nvSpPr>
        <p:spPr>
          <a:xfrm>
            <a:off x="729450" y="1318650"/>
            <a:ext cx="7688400" cy="3299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GB"/>
              <a:t>.NetStandard</a:t>
            </a:r>
            <a:endParaRPr/>
          </a:p>
          <a:p>
            <a:pPr indent="0" lvl="0" marL="45720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3"/>
          <p:cNvSpPr/>
          <p:nvPr/>
        </p:nvSpPr>
        <p:spPr>
          <a:xfrm>
            <a:off x="0" y="978575"/>
            <a:ext cx="9144000" cy="41649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53"/>
          <p:cNvPicPr preferRelativeResize="0"/>
          <p:nvPr/>
        </p:nvPicPr>
        <p:blipFill>
          <a:blip r:embed="rId3">
            <a:alphaModFix/>
          </a:blip>
          <a:stretch>
            <a:fillRect/>
          </a:stretch>
        </p:blipFill>
        <p:spPr>
          <a:xfrm>
            <a:off x="184225" y="1203525"/>
            <a:ext cx="4541901" cy="2469300"/>
          </a:xfrm>
          <a:prstGeom prst="rect">
            <a:avLst/>
          </a:prstGeom>
          <a:noFill/>
          <a:ln>
            <a:noFill/>
          </a:ln>
        </p:spPr>
      </p:pic>
      <p:pic>
        <p:nvPicPr>
          <p:cNvPr id="429" name="Google Shape;429;p53"/>
          <p:cNvPicPr preferRelativeResize="0"/>
          <p:nvPr/>
        </p:nvPicPr>
        <p:blipFill>
          <a:blip r:embed="rId4">
            <a:alphaModFix/>
          </a:blip>
          <a:stretch>
            <a:fillRect/>
          </a:stretch>
        </p:blipFill>
        <p:spPr>
          <a:xfrm>
            <a:off x="4857901" y="1203525"/>
            <a:ext cx="4113073" cy="2809142"/>
          </a:xfrm>
          <a:prstGeom prst="rect">
            <a:avLst/>
          </a:prstGeom>
          <a:noFill/>
          <a:ln>
            <a:noFill/>
          </a:ln>
        </p:spPr>
      </p:pic>
      <p:sp>
        <p:nvSpPr>
          <p:cNvPr id="430" name="Google Shape;430;p53"/>
          <p:cNvSpPr/>
          <p:nvPr/>
        </p:nvSpPr>
        <p:spPr>
          <a:xfrm>
            <a:off x="5102275" y="2935200"/>
            <a:ext cx="3566400" cy="103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3"/>
          <p:cNvSpPr/>
          <p:nvPr/>
        </p:nvSpPr>
        <p:spPr>
          <a:xfrm>
            <a:off x="379175" y="2819600"/>
            <a:ext cx="4192800" cy="80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3"/>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ViewModelBase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id="437" name="Google Shape;437;p54"/>
          <p:cNvPicPr preferRelativeResize="0"/>
          <p:nvPr/>
        </p:nvPicPr>
        <p:blipFill>
          <a:blip r:embed="rId3">
            <a:alphaModFix/>
          </a:blip>
          <a:stretch>
            <a:fillRect/>
          </a:stretch>
        </p:blipFill>
        <p:spPr>
          <a:xfrm>
            <a:off x="4198775" y="1025038"/>
            <a:ext cx="4945225" cy="3093424"/>
          </a:xfrm>
          <a:prstGeom prst="rect">
            <a:avLst/>
          </a:prstGeom>
          <a:noFill/>
          <a:ln>
            <a:noFill/>
          </a:ln>
        </p:spPr>
      </p:pic>
      <p:sp>
        <p:nvSpPr>
          <p:cNvPr id="438" name="Google Shape;438;p54"/>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MUST call Xamarin.Forms.Init()</a:t>
            </a:r>
            <a:endParaRPr/>
          </a:p>
        </p:txBody>
      </p:sp>
      <p:pic>
        <p:nvPicPr>
          <p:cNvPr id="439" name="Google Shape;439;p54"/>
          <p:cNvPicPr preferRelativeResize="0"/>
          <p:nvPr/>
        </p:nvPicPr>
        <p:blipFill>
          <a:blip r:embed="rId4">
            <a:alphaModFix/>
          </a:blip>
          <a:stretch>
            <a:fillRect/>
          </a:stretch>
        </p:blipFill>
        <p:spPr>
          <a:xfrm>
            <a:off x="184225" y="966150"/>
            <a:ext cx="3869100" cy="2548101"/>
          </a:xfrm>
          <a:prstGeom prst="rect">
            <a:avLst/>
          </a:prstGeom>
          <a:noFill/>
          <a:ln>
            <a:noFill/>
          </a:ln>
        </p:spPr>
      </p:pic>
      <p:grpSp>
        <p:nvGrpSpPr>
          <p:cNvPr id="440" name="Google Shape;440;p54"/>
          <p:cNvGrpSpPr/>
          <p:nvPr/>
        </p:nvGrpSpPr>
        <p:grpSpPr>
          <a:xfrm>
            <a:off x="0" y="865300"/>
            <a:ext cx="9144000" cy="4298400"/>
            <a:chOff x="0" y="886450"/>
            <a:chExt cx="9144000" cy="4298400"/>
          </a:xfrm>
        </p:grpSpPr>
        <p:sp>
          <p:nvSpPr>
            <p:cNvPr id="441" name="Google Shape;441;p54"/>
            <p:cNvSpPr/>
            <p:nvPr/>
          </p:nvSpPr>
          <p:spPr>
            <a:xfrm>
              <a:off x="0" y="886450"/>
              <a:ext cx="9144000" cy="429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54"/>
            <p:cNvPicPr preferRelativeResize="0"/>
            <p:nvPr/>
          </p:nvPicPr>
          <p:blipFill>
            <a:blip r:embed="rId5">
              <a:alphaModFix/>
            </a:blip>
            <a:stretch>
              <a:fillRect/>
            </a:stretch>
          </p:blipFill>
          <p:spPr>
            <a:xfrm>
              <a:off x="2789375" y="2708125"/>
              <a:ext cx="3405800" cy="1280900"/>
            </a:xfrm>
            <a:prstGeom prst="rect">
              <a:avLst/>
            </a:prstGeom>
            <a:noFill/>
            <a:ln>
              <a:noFill/>
            </a:ln>
          </p:spPr>
        </p:pic>
        <p:pic>
          <p:nvPicPr>
            <p:cNvPr id="443" name="Google Shape;443;p54"/>
            <p:cNvPicPr preferRelativeResize="0"/>
            <p:nvPr/>
          </p:nvPicPr>
          <p:blipFill>
            <a:blip r:embed="rId6">
              <a:alphaModFix/>
            </a:blip>
            <a:stretch>
              <a:fillRect/>
            </a:stretch>
          </p:blipFill>
          <p:spPr>
            <a:xfrm>
              <a:off x="1850800" y="1328598"/>
              <a:ext cx="5029201" cy="11126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5"/>
          <p:cNvSpPr/>
          <p:nvPr/>
        </p:nvSpPr>
        <p:spPr>
          <a:xfrm>
            <a:off x="0" y="978575"/>
            <a:ext cx="9144000" cy="41649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5"/>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Dependency Service</a:t>
            </a:r>
            <a:endParaRPr/>
          </a:p>
        </p:txBody>
      </p:sp>
      <p:pic>
        <p:nvPicPr>
          <p:cNvPr id="450" name="Google Shape;450;p55"/>
          <p:cNvPicPr preferRelativeResize="0"/>
          <p:nvPr/>
        </p:nvPicPr>
        <p:blipFill>
          <a:blip r:embed="rId3">
            <a:alphaModFix/>
          </a:blip>
          <a:stretch>
            <a:fillRect/>
          </a:stretch>
        </p:blipFill>
        <p:spPr>
          <a:xfrm>
            <a:off x="286400" y="1131100"/>
            <a:ext cx="4071874" cy="878900"/>
          </a:xfrm>
          <a:prstGeom prst="rect">
            <a:avLst/>
          </a:prstGeom>
          <a:noFill/>
          <a:ln>
            <a:noFill/>
          </a:ln>
        </p:spPr>
      </p:pic>
      <p:pic>
        <p:nvPicPr>
          <p:cNvPr id="451" name="Google Shape;451;p55"/>
          <p:cNvPicPr preferRelativeResize="0"/>
          <p:nvPr/>
        </p:nvPicPr>
        <p:blipFill>
          <a:blip r:embed="rId4">
            <a:alphaModFix/>
          </a:blip>
          <a:stretch>
            <a:fillRect/>
          </a:stretch>
        </p:blipFill>
        <p:spPr>
          <a:xfrm>
            <a:off x="3484000" y="2275800"/>
            <a:ext cx="4569881" cy="701100"/>
          </a:xfrm>
          <a:prstGeom prst="rect">
            <a:avLst/>
          </a:prstGeom>
          <a:noFill/>
          <a:ln>
            <a:noFill/>
          </a:ln>
        </p:spPr>
      </p:pic>
      <p:pic>
        <p:nvPicPr>
          <p:cNvPr id="452" name="Google Shape;452;p55"/>
          <p:cNvPicPr preferRelativeResize="0"/>
          <p:nvPr/>
        </p:nvPicPr>
        <p:blipFill>
          <a:blip r:embed="rId5">
            <a:alphaModFix/>
          </a:blip>
          <a:stretch>
            <a:fillRect/>
          </a:stretch>
        </p:blipFill>
        <p:spPr>
          <a:xfrm>
            <a:off x="3484000" y="3093800"/>
            <a:ext cx="4569877" cy="1967326"/>
          </a:xfrm>
          <a:prstGeom prst="rect">
            <a:avLst/>
          </a:prstGeom>
          <a:noFill/>
          <a:ln>
            <a:noFill/>
          </a:ln>
        </p:spPr>
      </p:pic>
      <p:cxnSp>
        <p:nvCxnSpPr>
          <p:cNvPr id="453" name="Google Shape;453;p55"/>
          <p:cNvCxnSpPr>
            <a:stCxn id="450" idx="3"/>
            <a:endCxn id="451" idx="0"/>
          </p:cNvCxnSpPr>
          <p:nvPr/>
        </p:nvCxnSpPr>
        <p:spPr>
          <a:xfrm>
            <a:off x="4358274" y="1570550"/>
            <a:ext cx="1410600" cy="705300"/>
          </a:xfrm>
          <a:prstGeom prst="bentConnector2">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6"/>
          <p:cNvSpPr/>
          <p:nvPr/>
        </p:nvSpPr>
        <p:spPr>
          <a:xfrm>
            <a:off x="0" y="907075"/>
            <a:ext cx="9144000" cy="42984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6"/>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Nuget Plugins</a:t>
            </a:r>
            <a:endParaRPr/>
          </a:p>
        </p:txBody>
      </p:sp>
      <p:pic>
        <p:nvPicPr>
          <p:cNvPr id="460" name="Google Shape;460;p56"/>
          <p:cNvPicPr preferRelativeResize="0"/>
          <p:nvPr/>
        </p:nvPicPr>
        <p:blipFill>
          <a:blip r:embed="rId3">
            <a:alphaModFix/>
          </a:blip>
          <a:stretch>
            <a:fillRect/>
          </a:stretch>
        </p:blipFill>
        <p:spPr>
          <a:xfrm>
            <a:off x="453525" y="1044302"/>
            <a:ext cx="3619125" cy="3975498"/>
          </a:xfrm>
          <a:prstGeom prst="rect">
            <a:avLst/>
          </a:prstGeom>
          <a:noFill/>
          <a:ln>
            <a:noFill/>
          </a:ln>
        </p:spPr>
      </p:pic>
      <p:pic>
        <p:nvPicPr>
          <p:cNvPr id="461" name="Google Shape;461;p56"/>
          <p:cNvPicPr preferRelativeResize="0"/>
          <p:nvPr/>
        </p:nvPicPr>
        <p:blipFill>
          <a:blip r:embed="rId4">
            <a:alphaModFix/>
          </a:blip>
          <a:stretch>
            <a:fillRect/>
          </a:stretch>
        </p:blipFill>
        <p:spPr>
          <a:xfrm>
            <a:off x="3660350" y="2298362"/>
            <a:ext cx="5239524" cy="452513"/>
          </a:xfrm>
          <a:prstGeom prst="rect">
            <a:avLst/>
          </a:prstGeom>
          <a:noFill/>
          <a:ln>
            <a:noFill/>
          </a:ln>
        </p:spPr>
      </p:pic>
      <p:sp>
        <p:nvSpPr>
          <p:cNvPr id="462" name="Google Shape;462;p56"/>
          <p:cNvSpPr/>
          <p:nvPr/>
        </p:nvSpPr>
        <p:spPr>
          <a:xfrm>
            <a:off x="0" y="886450"/>
            <a:ext cx="9144000" cy="429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56"/>
          <p:cNvPicPr preferRelativeResize="0"/>
          <p:nvPr/>
        </p:nvPicPr>
        <p:blipFill>
          <a:blip r:embed="rId5">
            <a:alphaModFix/>
          </a:blip>
          <a:stretch>
            <a:fillRect/>
          </a:stretch>
        </p:blipFill>
        <p:spPr>
          <a:xfrm>
            <a:off x="2262762" y="2133675"/>
            <a:ext cx="4618476" cy="147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1"/>
          <p:cNvPicPr preferRelativeResize="0"/>
          <p:nvPr/>
        </p:nvPicPr>
        <p:blipFill>
          <a:blip r:embed="rId3">
            <a:alphaModFix/>
          </a:blip>
          <a:stretch>
            <a:fillRect/>
          </a:stretch>
        </p:blipFill>
        <p:spPr>
          <a:xfrm>
            <a:off x="2027350" y="909750"/>
            <a:ext cx="4957663" cy="3903000"/>
          </a:xfrm>
          <a:prstGeom prst="rect">
            <a:avLst/>
          </a:prstGeom>
          <a:noFill/>
          <a:ln>
            <a:noFill/>
          </a:ln>
        </p:spPr>
      </p:pic>
      <p:sp>
        <p:nvSpPr>
          <p:cNvPr id="208" name="Google Shape;208;p21"/>
          <p:cNvSpPr txBox="1"/>
          <p:nvPr>
            <p:ph idx="4294967295" type="title"/>
          </p:nvPr>
        </p:nvSpPr>
        <p:spPr>
          <a:xfrm>
            <a:off x="354025" y="186750"/>
            <a:ext cx="76884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Which door represents your code?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7"/>
          <p:cNvSpPr/>
          <p:nvPr/>
        </p:nvSpPr>
        <p:spPr>
          <a:xfrm>
            <a:off x="0" y="886450"/>
            <a:ext cx="9144000" cy="429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Xamarin Essential</a:t>
            </a:r>
            <a:endParaRPr/>
          </a:p>
        </p:txBody>
      </p:sp>
      <p:pic>
        <p:nvPicPr>
          <p:cNvPr id="470" name="Google Shape;470;p57"/>
          <p:cNvPicPr preferRelativeResize="0"/>
          <p:nvPr/>
        </p:nvPicPr>
        <p:blipFill>
          <a:blip r:embed="rId3">
            <a:alphaModFix/>
          </a:blip>
          <a:stretch>
            <a:fillRect/>
          </a:stretch>
        </p:blipFill>
        <p:spPr>
          <a:xfrm>
            <a:off x="2020863" y="1074600"/>
            <a:ext cx="5102276" cy="963475"/>
          </a:xfrm>
          <a:prstGeom prst="rect">
            <a:avLst/>
          </a:prstGeom>
          <a:noFill/>
          <a:ln>
            <a:noFill/>
          </a:ln>
        </p:spPr>
      </p:pic>
      <p:pic>
        <p:nvPicPr>
          <p:cNvPr id="471" name="Google Shape;471;p57"/>
          <p:cNvPicPr preferRelativeResize="0"/>
          <p:nvPr/>
        </p:nvPicPr>
        <p:blipFill>
          <a:blip r:embed="rId4">
            <a:alphaModFix/>
          </a:blip>
          <a:stretch>
            <a:fillRect/>
          </a:stretch>
        </p:blipFill>
        <p:spPr>
          <a:xfrm>
            <a:off x="1815975" y="2260312"/>
            <a:ext cx="5650775" cy="1286050"/>
          </a:xfrm>
          <a:prstGeom prst="rect">
            <a:avLst/>
          </a:prstGeom>
          <a:noFill/>
          <a:ln>
            <a:noFill/>
          </a:ln>
        </p:spPr>
      </p:pic>
      <p:pic>
        <p:nvPicPr>
          <p:cNvPr id="472" name="Google Shape;472;p57"/>
          <p:cNvPicPr preferRelativeResize="0"/>
          <p:nvPr/>
        </p:nvPicPr>
        <p:blipFill>
          <a:blip r:embed="rId5">
            <a:alphaModFix/>
          </a:blip>
          <a:stretch>
            <a:fillRect/>
          </a:stretch>
        </p:blipFill>
        <p:spPr>
          <a:xfrm>
            <a:off x="1336675" y="3768599"/>
            <a:ext cx="6712474" cy="1235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8"/>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Tips</a:t>
            </a:r>
            <a:endParaRPr/>
          </a:p>
        </p:txBody>
      </p:sp>
      <p:sp>
        <p:nvSpPr>
          <p:cNvPr id="478" name="Google Shape;478;p58"/>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Bug == One Test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0"/>
          <p:cNvSpPr/>
          <p:nvPr/>
        </p:nvSpPr>
        <p:spPr>
          <a:xfrm>
            <a:off x="0" y="865300"/>
            <a:ext cx="9144000" cy="42783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0"/>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Try to </a:t>
            </a:r>
            <a:r>
              <a:rPr lang="en-GB" sz="2600">
                <a:solidFill>
                  <a:schemeClr val="dk2"/>
                </a:solidFill>
              </a:rPr>
              <a:t>t</a:t>
            </a:r>
            <a:r>
              <a:rPr lang="en-GB" sz="2600">
                <a:solidFill>
                  <a:schemeClr val="dk2"/>
                </a:solidFill>
              </a:rPr>
              <a:t>est one thing with each unit test</a:t>
            </a:r>
            <a:endParaRPr sz="2600"/>
          </a:p>
        </p:txBody>
      </p:sp>
      <p:pic>
        <p:nvPicPr>
          <p:cNvPr id="490" name="Google Shape;490;p60"/>
          <p:cNvPicPr preferRelativeResize="0"/>
          <p:nvPr/>
        </p:nvPicPr>
        <p:blipFill rotWithShape="1">
          <a:blip r:embed="rId3">
            <a:alphaModFix/>
          </a:blip>
          <a:srcRect b="0" l="0" r="0" t="30074"/>
          <a:stretch/>
        </p:blipFill>
        <p:spPr>
          <a:xfrm>
            <a:off x="2336700" y="941500"/>
            <a:ext cx="4351425" cy="4216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1"/>
          <p:cNvSpPr/>
          <p:nvPr/>
        </p:nvSpPr>
        <p:spPr>
          <a:xfrm>
            <a:off x="0" y="865300"/>
            <a:ext cx="9144000" cy="42783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1"/>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Moq</a:t>
            </a:r>
            <a:endParaRPr/>
          </a:p>
        </p:txBody>
      </p:sp>
      <p:pic>
        <p:nvPicPr>
          <p:cNvPr id="497" name="Google Shape;497;p61"/>
          <p:cNvPicPr preferRelativeResize="0"/>
          <p:nvPr/>
        </p:nvPicPr>
        <p:blipFill>
          <a:blip r:embed="rId3">
            <a:alphaModFix/>
          </a:blip>
          <a:stretch>
            <a:fillRect/>
          </a:stretch>
        </p:blipFill>
        <p:spPr>
          <a:xfrm>
            <a:off x="336625" y="1189093"/>
            <a:ext cx="7188899" cy="622325"/>
          </a:xfrm>
          <a:prstGeom prst="rect">
            <a:avLst/>
          </a:prstGeom>
          <a:noFill/>
          <a:ln>
            <a:noFill/>
          </a:ln>
        </p:spPr>
      </p:pic>
      <p:pic>
        <p:nvPicPr>
          <p:cNvPr id="498" name="Google Shape;498;p61"/>
          <p:cNvPicPr preferRelativeResize="0"/>
          <p:nvPr/>
        </p:nvPicPr>
        <p:blipFill>
          <a:blip r:embed="rId4">
            <a:alphaModFix/>
          </a:blip>
          <a:stretch>
            <a:fillRect/>
          </a:stretch>
        </p:blipFill>
        <p:spPr>
          <a:xfrm>
            <a:off x="336625" y="2135200"/>
            <a:ext cx="5862900" cy="1038225"/>
          </a:xfrm>
          <a:prstGeom prst="rect">
            <a:avLst/>
          </a:prstGeom>
          <a:noFill/>
          <a:ln>
            <a:noFill/>
          </a:ln>
        </p:spPr>
      </p:pic>
      <p:pic>
        <p:nvPicPr>
          <p:cNvPr id="499" name="Google Shape;499;p61"/>
          <p:cNvPicPr preferRelativeResize="0"/>
          <p:nvPr/>
        </p:nvPicPr>
        <p:blipFill>
          <a:blip r:embed="rId5">
            <a:alphaModFix/>
          </a:blip>
          <a:stretch>
            <a:fillRect/>
          </a:stretch>
        </p:blipFill>
        <p:spPr>
          <a:xfrm>
            <a:off x="276050" y="3061275"/>
            <a:ext cx="6413540" cy="622325"/>
          </a:xfrm>
          <a:prstGeom prst="rect">
            <a:avLst/>
          </a:prstGeom>
          <a:noFill/>
          <a:ln>
            <a:noFill/>
          </a:ln>
        </p:spPr>
      </p:pic>
      <p:pic>
        <p:nvPicPr>
          <p:cNvPr id="500" name="Google Shape;500;p61"/>
          <p:cNvPicPr preferRelativeResize="0"/>
          <p:nvPr/>
        </p:nvPicPr>
        <p:blipFill>
          <a:blip r:embed="rId6">
            <a:alphaModFix/>
          </a:blip>
          <a:stretch>
            <a:fillRect/>
          </a:stretch>
        </p:blipFill>
        <p:spPr>
          <a:xfrm>
            <a:off x="336625" y="3683600"/>
            <a:ext cx="3856061" cy="701100"/>
          </a:xfrm>
          <a:prstGeom prst="rect">
            <a:avLst/>
          </a:prstGeom>
          <a:noFill/>
          <a:ln>
            <a:noFill/>
          </a:ln>
        </p:spPr>
      </p:pic>
      <p:pic>
        <p:nvPicPr>
          <p:cNvPr id="501" name="Google Shape;501;p61"/>
          <p:cNvPicPr preferRelativeResize="0"/>
          <p:nvPr/>
        </p:nvPicPr>
        <p:blipFill>
          <a:blip r:embed="rId7">
            <a:alphaModFix/>
          </a:blip>
          <a:stretch>
            <a:fillRect/>
          </a:stretch>
        </p:blipFill>
        <p:spPr>
          <a:xfrm>
            <a:off x="260425" y="4443326"/>
            <a:ext cx="8168345" cy="406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62"/>
          <p:cNvSpPr/>
          <p:nvPr/>
        </p:nvSpPr>
        <p:spPr>
          <a:xfrm>
            <a:off x="0" y="865300"/>
            <a:ext cx="9144000" cy="42783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2"/>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Moq</a:t>
            </a:r>
            <a:endParaRPr/>
          </a:p>
        </p:txBody>
      </p:sp>
      <p:pic>
        <p:nvPicPr>
          <p:cNvPr id="508" name="Google Shape;508;p62"/>
          <p:cNvPicPr preferRelativeResize="0"/>
          <p:nvPr/>
        </p:nvPicPr>
        <p:blipFill>
          <a:blip r:embed="rId3">
            <a:alphaModFix/>
          </a:blip>
          <a:stretch>
            <a:fillRect/>
          </a:stretch>
        </p:blipFill>
        <p:spPr>
          <a:xfrm>
            <a:off x="308800" y="1543825"/>
            <a:ext cx="7063876" cy="1454000"/>
          </a:xfrm>
          <a:prstGeom prst="rect">
            <a:avLst/>
          </a:prstGeom>
          <a:noFill/>
          <a:ln>
            <a:noFill/>
          </a:ln>
        </p:spPr>
      </p:pic>
      <p:sp>
        <p:nvSpPr>
          <p:cNvPr id="509" name="Google Shape;509;p62"/>
          <p:cNvSpPr txBox="1"/>
          <p:nvPr>
            <p:ph idx="4294967295" type="title"/>
          </p:nvPr>
        </p:nvSpPr>
        <p:spPr>
          <a:xfrm>
            <a:off x="452425" y="1117525"/>
            <a:ext cx="1593300" cy="4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Times</a:t>
            </a:r>
            <a:endParaRPr sz="1800">
              <a:solidFill>
                <a:srgbClr val="FFFFFF"/>
              </a:solidFill>
            </a:endParaRPr>
          </a:p>
        </p:txBody>
      </p:sp>
      <p:pic>
        <p:nvPicPr>
          <p:cNvPr id="510" name="Google Shape;510;p62"/>
          <p:cNvPicPr preferRelativeResize="0"/>
          <p:nvPr/>
        </p:nvPicPr>
        <p:blipFill>
          <a:blip r:embed="rId4">
            <a:alphaModFix/>
          </a:blip>
          <a:stretch>
            <a:fillRect/>
          </a:stretch>
        </p:blipFill>
        <p:spPr>
          <a:xfrm>
            <a:off x="452425" y="3763925"/>
            <a:ext cx="7811499" cy="570750"/>
          </a:xfrm>
          <a:prstGeom prst="rect">
            <a:avLst/>
          </a:prstGeom>
          <a:noFill/>
          <a:ln>
            <a:noFill/>
          </a:ln>
        </p:spPr>
      </p:pic>
      <p:sp>
        <p:nvSpPr>
          <p:cNvPr id="511" name="Google Shape;511;p62"/>
          <p:cNvSpPr txBox="1"/>
          <p:nvPr>
            <p:ph idx="4294967295" type="title"/>
          </p:nvPr>
        </p:nvSpPr>
        <p:spPr>
          <a:xfrm>
            <a:off x="452425" y="3337625"/>
            <a:ext cx="6688800" cy="4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Navigation with properties </a:t>
            </a:r>
            <a:endParaRPr sz="18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3"/>
          <p:cNvSpPr/>
          <p:nvPr/>
        </p:nvSpPr>
        <p:spPr>
          <a:xfrm>
            <a:off x="0" y="978575"/>
            <a:ext cx="9144000" cy="4164900"/>
          </a:xfrm>
          <a:prstGeom prst="rect">
            <a:avLst/>
          </a:prstGeom>
          <a:solidFill>
            <a:srgbClr val="1E1E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3"/>
          <p:cNvSpPr txBox="1"/>
          <p:nvPr>
            <p:ph idx="4294967295" type="title"/>
          </p:nvPr>
        </p:nvSpPr>
        <p:spPr>
          <a:xfrm>
            <a:off x="184225" y="164200"/>
            <a:ext cx="76884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FluentAssertions</a:t>
            </a:r>
            <a:endParaRPr/>
          </a:p>
        </p:txBody>
      </p:sp>
      <p:pic>
        <p:nvPicPr>
          <p:cNvPr id="518" name="Google Shape;518;p63"/>
          <p:cNvPicPr preferRelativeResize="0"/>
          <p:nvPr/>
        </p:nvPicPr>
        <p:blipFill>
          <a:blip r:embed="rId3">
            <a:alphaModFix/>
          </a:blip>
          <a:stretch>
            <a:fillRect/>
          </a:stretch>
        </p:blipFill>
        <p:spPr>
          <a:xfrm>
            <a:off x="238950" y="1252825"/>
            <a:ext cx="6264599" cy="820775"/>
          </a:xfrm>
          <a:prstGeom prst="rect">
            <a:avLst/>
          </a:prstGeom>
          <a:noFill/>
          <a:ln>
            <a:noFill/>
          </a:ln>
        </p:spPr>
      </p:pic>
      <p:grpSp>
        <p:nvGrpSpPr>
          <p:cNvPr id="519" name="Google Shape;519;p63"/>
          <p:cNvGrpSpPr/>
          <p:nvPr/>
        </p:nvGrpSpPr>
        <p:grpSpPr>
          <a:xfrm>
            <a:off x="0" y="886450"/>
            <a:ext cx="9144000" cy="4298400"/>
            <a:chOff x="0" y="886450"/>
            <a:chExt cx="9144000" cy="4298400"/>
          </a:xfrm>
        </p:grpSpPr>
        <p:sp>
          <p:nvSpPr>
            <p:cNvPr id="520" name="Google Shape;520;p63"/>
            <p:cNvSpPr/>
            <p:nvPr/>
          </p:nvSpPr>
          <p:spPr>
            <a:xfrm>
              <a:off x="0" y="886450"/>
              <a:ext cx="9144000" cy="429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63"/>
            <p:cNvPicPr preferRelativeResize="0"/>
            <p:nvPr/>
          </p:nvPicPr>
          <p:blipFill>
            <a:blip r:embed="rId4">
              <a:alphaModFix/>
            </a:blip>
            <a:stretch>
              <a:fillRect/>
            </a:stretch>
          </p:blipFill>
          <p:spPr>
            <a:xfrm>
              <a:off x="733525" y="1312150"/>
              <a:ext cx="7278474" cy="1289550"/>
            </a:xfrm>
            <a:prstGeom prst="rect">
              <a:avLst/>
            </a:prstGeom>
            <a:noFill/>
            <a:ln>
              <a:noFill/>
            </a:ln>
          </p:spPr>
        </p:pic>
        <p:pic>
          <p:nvPicPr>
            <p:cNvPr id="522" name="Google Shape;522;p63"/>
            <p:cNvPicPr preferRelativeResize="0"/>
            <p:nvPr/>
          </p:nvPicPr>
          <p:blipFill>
            <a:blip r:embed="rId5">
              <a:alphaModFix/>
            </a:blip>
            <a:stretch>
              <a:fillRect/>
            </a:stretch>
          </p:blipFill>
          <p:spPr>
            <a:xfrm>
              <a:off x="733525" y="3028526"/>
              <a:ext cx="7573750" cy="140392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4"/>
          <p:cNvSpPr txBox="1"/>
          <p:nvPr>
            <p:ph type="title"/>
          </p:nvPr>
        </p:nvSpPr>
        <p:spPr>
          <a:xfrm>
            <a:off x="729450" y="1318650"/>
            <a:ext cx="35412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Let’s code</a:t>
            </a:r>
            <a:endParaRPr sz="4800"/>
          </a:p>
        </p:txBody>
      </p:sp>
      <p:pic>
        <p:nvPicPr>
          <p:cNvPr id="528" name="Google Shape;528;p64"/>
          <p:cNvPicPr preferRelativeResize="0"/>
          <p:nvPr/>
        </p:nvPicPr>
        <p:blipFill>
          <a:blip r:embed="rId3">
            <a:alphaModFix/>
          </a:blip>
          <a:stretch>
            <a:fillRect/>
          </a:stretch>
        </p:blipFill>
        <p:spPr>
          <a:xfrm>
            <a:off x="4313463" y="1430275"/>
            <a:ext cx="3825384" cy="2423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Thank you!</a:t>
            </a:r>
            <a:endParaRPr sz="6000"/>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22"/>
          <p:cNvPicPr preferRelativeResize="0"/>
          <p:nvPr/>
        </p:nvPicPr>
        <p:blipFill>
          <a:blip r:embed="rId3">
            <a:alphaModFix/>
          </a:blip>
          <a:stretch>
            <a:fillRect/>
          </a:stretch>
        </p:blipFill>
        <p:spPr>
          <a:xfrm>
            <a:off x="0" y="-457200"/>
            <a:ext cx="9144000" cy="6857987"/>
          </a:xfrm>
          <a:prstGeom prst="rect">
            <a:avLst/>
          </a:prstGeom>
          <a:noFill/>
          <a:ln>
            <a:noFill/>
          </a:ln>
        </p:spPr>
      </p:pic>
      <p:sp>
        <p:nvSpPr>
          <p:cNvPr id="214" name="Google Shape;214;p22"/>
          <p:cNvSpPr txBox="1"/>
          <p:nvPr/>
        </p:nvSpPr>
        <p:spPr>
          <a:xfrm>
            <a:off x="5163500" y="4352100"/>
            <a:ext cx="36129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chemeClr val="lt1"/>
                </a:solidFill>
                <a:latin typeface="Raleway"/>
                <a:ea typeface="Raleway"/>
                <a:cs typeface="Raleway"/>
                <a:sym typeface="Raleway"/>
              </a:rPr>
              <a:t>Spaghetti Code</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Clean Code </a:t>
            </a:r>
            <a:r>
              <a:rPr b="0" lang="en-GB"/>
              <a:t>is code, that is easy to understand and easy to change</a:t>
            </a:r>
            <a:endParaRPr b="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24"/>
          <p:cNvPicPr preferRelativeResize="0"/>
          <p:nvPr/>
        </p:nvPicPr>
        <p:blipFill>
          <a:blip r:embed="rId3">
            <a:alphaModFix/>
          </a:blip>
          <a:stretch>
            <a:fillRect/>
          </a:stretch>
        </p:blipFill>
        <p:spPr>
          <a:xfrm>
            <a:off x="0" y="-2"/>
            <a:ext cx="9144000" cy="6092177"/>
          </a:xfrm>
          <a:prstGeom prst="rect">
            <a:avLst/>
          </a:prstGeom>
          <a:noFill/>
          <a:ln>
            <a:noFill/>
          </a:ln>
        </p:spPr>
      </p:pic>
      <p:sp>
        <p:nvSpPr>
          <p:cNvPr id="225" name="Google Shape;225;p24"/>
          <p:cNvSpPr txBox="1"/>
          <p:nvPr>
            <p:ph type="title"/>
          </p:nvPr>
        </p:nvSpPr>
        <p:spPr>
          <a:xfrm>
            <a:off x="299775" y="183650"/>
            <a:ext cx="5887500" cy="9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Boy scout rule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Leave your code better than you found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26"/>
          <p:cNvPicPr preferRelativeResize="0"/>
          <p:nvPr/>
        </p:nvPicPr>
        <p:blipFill>
          <a:blip r:embed="rId3">
            <a:alphaModFix/>
          </a:blip>
          <a:stretch>
            <a:fillRect/>
          </a:stretch>
        </p:blipFill>
        <p:spPr>
          <a:xfrm>
            <a:off x="0" y="-25026"/>
            <a:ext cx="9227551" cy="6128754"/>
          </a:xfrm>
          <a:prstGeom prst="rect">
            <a:avLst/>
          </a:prstGeom>
          <a:noFill/>
          <a:ln>
            <a:noFill/>
          </a:ln>
        </p:spPr>
      </p:pic>
      <p:sp>
        <p:nvSpPr>
          <p:cNvPr id="236" name="Google Shape;236;p26"/>
          <p:cNvSpPr txBox="1"/>
          <p:nvPr>
            <p:ph idx="4294967295" type="title"/>
          </p:nvPr>
        </p:nvSpPr>
        <p:spPr>
          <a:xfrm>
            <a:off x="310675" y="238150"/>
            <a:ext cx="5887500" cy="7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The Broken Windows Theory</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